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notesMasterIdLst>
    <p:notesMasterId r:id="rId40"/>
  </p:notesMasterIdLst>
  <p:sldIdLst>
    <p:sldId id="256" r:id="rId2"/>
    <p:sldId id="389" r:id="rId3"/>
    <p:sldId id="288" r:id="rId4"/>
    <p:sldId id="341" r:id="rId5"/>
    <p:sldId id="373" r:id="rId6"/>
    <p:sldId id="382" r:id="rId7"/>
    <p:sldId id="278" r:id="rId8"/>
    <p:sldId id="348" r:id="rId9"/>
    <p:sldId id="286" r:id="rId10"/>
    <p:sldId id="290" r:id="rId11"/>
    <p:sldId id="292" r:id="rId12"/>
    <p:sldId id="296" r:id="rId13"/>
    <p:sldId id="301" r:id="rId14"/>
    <p:sldId id="302" r:id="rId15"/>
    <p:sldId id="303" r:id="rId16"/>
    <p:sldId id="379" r:id="rId17"/>
    <p:sldId id="395" r:id="rId18"/>
    <p:sldId id="383" r:id="rId19"/>
    <p:sldId id="311" r:id="rId20"/>
    <p:sldId id="263" r:id="rId21"/>
    <p:sldId id="396" r:id="rId22"/>
    <p:sldId id="398" r:id="rId23"/>
    <p:sldId id="397" r:id="rId24"/>
    <p:sldId id="336" r:id="rId25"/>
    <p:sldId id="323" r:id="rId26"/>
    <p:sldId id="409" r:id="rId27"/>
    <p:sldId id="351" r:id="rId28"/>
    <p:sldId id="374" r:id="rId29"/>
    <p:sldId id="375" r:id="rId30"/>
    <p:sldId id="399" r:id="rId31"/>
    <p:sldId id="400" r:id="rId32"/>
    <p:sldId id="403" r:id="rId33"/>
    <p:sldId id="404" r:id="rId34"/>
    <p:sldId id="343" r:id="rId35"/>
    <p:sldId id="408" r:id="rId36"/>
    <p:sldId id="353" r:id="rId37"/>
    <p:sldId id="386" r:id="rId38"/>
    <p:sldId id="342" r:id="rId39"/>
  </p:sldIdLst>
  <p:sldSz cx="9144000" cy="6858000" type="screen4x3"/>
  <p:notesSz cx="6761163" cy="98821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льга А. Сальникова" initials="ОАС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3432"/>
    <a:srgbClr val="4F81BD"/>
    <a:srgbClr val="F7EAE9"/>
    <a:srgbClr val="EBC8C7"/>
    <a:srgbClr val="AF423F"/>
    <a:srgbClr val="029005"/>
    <a:srgbClr val="C01626"/>
    <a:srgbClr val="0000FF"/>
    <a:srgbClr val="0000F2"/>
    <a:srgbClr val="03B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32" autoAdjust="0"/>
    <p:restoredTop sz="94041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6098486004607546E-2"/>
                  <c:y val="-0.444720885713553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2C77-4F8B-BFE1-56564985AA21}"/>
                </c:ext>
              </c:extLst>
            </c:dLbl>
            <c:dLbl>
              <c:idx val="1"/>
              <c:layout>
                <c:manualLayout>
                  <c:x val="2.4029076134397764E-2"/>
                  <c:y val="-0.4432231888764496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2C77-4F8B-BFE1-56564985AA21}"/>
                </c:ext>
              </c:extLst>
            </c:dLbl>
            <c:dLbl>
              <c:idx val="2"/>
              <c:layout>
                <c:manualLayout>
                  <c:x val="1.8155186664241214E-2"/>
                  <c:y val="-0.254666575508704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2C77-4F8B-BFE1-56564985AA21}"/>
                </c:ext>
              </c:extLst>
            </c:dLbl>
            <c:dLbl>
              <c:idx val="3"/>
              <c:layout>
                <c:manualLayout>
                  <c:x val="3.0021542172969793E-2"/>
                  <c:y val="-0.264678283609513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2C77-4F8B-BFE1-56564985AA2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Лист1!$A$2:$A$5</c:f>
              <c:numCache>
                <c:formatCode>General</c:formatCode>
                <c:ptCount val="4"/>
                <c:pt idx="0">
                  <c:v>2021</c:v>
                </c:pt>
                <c:pt idx="1">
                  <c:v>2022</c:v>
                </c:pt>
                <c:pt idx="2">
                  <c:v>2023</c:v>
                </c:pt>
                <c:pt idx="3">
                  <c:v>2024</c:v>
                </c:pt>
              </c:numCache>
            </c:numRef>
          </c:cat>
          <c:val>
            <c:numRef>
              <c:f>Лист1!$B$2:$B$5</c:f>
              <c:numCache>
                <c:formatCode>#,##0.0</c:formatCode>
                <c:ptCount val="4"/>
                <c:pt idx="0">
                  <c:v>619743</c:v>
                </c:pt>
                <c:pt idx="1">
                  <c:v>566880</c:v>
                </c:pt>
                <c:pt idx="2">
                  <c:v>515659</c:v>
                </c:pt>
                <c:pt idx="3">
                  <c:v>531504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2C77-4F8B-BFE1-56564985AA2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shape val="cylinder"/>
        <c:axId val="125251584"/>
        <c:axId val="125254272"/>
        <c:axId val="0"/>
      </c:bar3DChart>
      <c:catAx>
        <c:axId val="12525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25254272"/>
        <c:crosses val="autoZero"/>
        <c:auto val="1"/>
        <c:lblAlgn val="ctr"/>
        <c:lblOffset val="100"/>
        <c:noMultiLvlLbl val="0"/>
      </c:catAx>
      <c:valAx>
        <c:axId val="125254272"/>
        <c:scaling>
          <c:orientation val="minMax"/>
        </c:scaling>
        <c:delete val="1"/>
        <c:axPos val="l"/>
        <c:numFmt formatCode="#,##0.0" sourceLinked="1"/>
        <c:majorTickMark val="none"/>
        <c:minorTickMark val="none"/>
        <c:tickLblPos val="none"/>
        <c:crossAx val="1252515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861160058737177"/>
          <c:y val="8.7660149320924557E-2"/>
          <c:w val="0.79294701419481228"/>
          <c:h val="0.9123398506790763"/>
        </c:manualLayout>
      </c:layout>
      <c:doughnutChart>
        <c:varyColors val="1"/>
        <c:ser>
          <c:idx val="0"/>
          <c:order val="0"/>
          <c:explosion val="12"/>
          <c:dPt>
            <c:idx val="3"/>
            <c:bubble3D val="0"/>
            <c:explosion val="8"/>
            <c:extLst xmlns:c16r2="http://schemas.microsoft.com/office/drawing/2015/06/chart">
              <c:ext xmlns:c16="http://schemas.microsoft.com/office/drawing/2014/chart" uri="{C3380CC4-5D6E-409C-BE32-E72D297353CC}">
                <c16:uniqueId val="{00000000-682A-4335-8420-E3DF847108EB}"/>
              </c:ext>
            </c:extLst>
          </c:dPt>
          <c:dPt>
            <c:idx val="4"/>
            <c:bubble3D val="0"/>
            <c:explosion val="5"/>
            <c:extLst xmlns:c16r2="http://schemas.microsoft.com/office/drawing/2015/06/chart">
              <c:ext xmlns:c16="http://schemas.microsoft.com/office/drawing/2014/chart" uri="{C3380CC4-5D6E-409C-BE32-E72D297353CC}">
                <c16:uniqueId val="{00000001-682A-4335-8420-E3DF847108EB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Образование 
</a:t>
                    </a:r>
                    <a:r>
                      <a:rPr lang="ru-RU" b="1" dirty="0"/>
                      <a:t>57</a:t>
                    </a:r>
                    <a:r>
                      <a:rPr lang="ru-RU" sz="2000" b="1" dirty="0">
                        <a:solidFill>
                          <a:schemeClr val="tx1"/>
                        </a:solidFill>
                      </a:rPr>
                      <a:t>,5 %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682A-4335-8420-E3DF847108EB}"/>
                </c:ext>
              </c:extLst>
            </c:dLbl>
            <c:dLbl>
              <c:idx val="1"/>
              <c:layout>
                <c:manualLayout>
                  <c:x val="0"/>
                  <c:y val="0"/>
                </c:manualLayout>
              </c:layout>
              <c:tx>
                <c:rich>
                  <a:bodyPr/>
                  <a:lstStyle/>
                  <a:p>
                    <a:pPr>
                      <a:defRPr sz="1600"/>
                    </a:pPr>
                    <a:r>
                      <a:rPr lang="ru-RU" dirty="0"/>
                      <a:t>Социальная политика, здраво-</a:t>
                    </a:r>
                  </a:p>
                  <a:p>
                    <a:pPr>
                      <a:defRPr sz="1600"/>
                    </a:pPr>
                    <a:r>
                      <a:rPr lang="ru-RU" dirty="0"/>
                      <a:t> охранение, культура, </a:t>
                    </a:r>
                  </a:p>
                  <a:p>
                    <a:pPr>
                      <a:defRPr sz="1600"/>
                    </a:pPr>
                    <a:r>
                      <a:rPr lang="ru-RU" dirty="0"/>
                      <a:t>ФК и спорт
</a:t>
                    </a:r>
                    <a:r>
                      <a:rPr lang="ru-RU" sz="1800" b="1" dirty="0"/>
                      <a:t>26</a:t>
                    </a:r>
                    <a:r>
                      <a:rPr lang="ru-RU" sz="2000" b="1" dirty="0"/>
                      <a:t>,8 %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82A-4335-8420-E3DF847108EB}"/>
                </c:ext>
              </c:extLst>
            </c:dLbl>
            <c:dLbl>
              <c:idx val="2"/>
              <c:layout>
                <c:manualLayout>
                  <c:x val="-8.8819068065179169E-3"/>
                  <c:y val="2.0361361254798548E-3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Национальная экономика
</a:t>
                    </a:r>
                    <a:r>
                      <a:rPr lang="ru-RU" sz="2000" b="1" dirty="0"/>
                      <a:t>2,9 %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682A-4335-8420-E3DF847108EB}"/>
                </c:ext>
              </c:extLst>
            </c:dLbl>
            <c:dLbl>
              <c:idx val="3"/>
              <c:layout/>
              <c:tx>
                <c:rich>
                  <a:bodyPr/>
                  <a:lstStyle/>
                  <a:p>
                    <a:r>
                      <a:rPr lang="ru-RU" dirty="0"/>
                      <a:t>ЖКХ
1</a:t>
                    </a:r>
                    <a:r>
                      <a:rPr lang="ru-RU" sz="2000" b="1" dirty="0"/>
                      <a:t>,8 %</a:t>
                    </a:r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82A-4335-8420-E3DF847108EB}"/>
                </c:ext>
              </c:extLst>
            </c:dLbl>
            <c:dLbl>
              <c:idx val="4"/>
              <c:layout/>
              <c:tx>
                <c:rich>
                  <a:bodyPr/>
                  <a:lstStyle/>
                  <a:p>
                    <a:pPr>
                      <a:defRPr lang="ru-RU" sz="1800" b="1" i="0" u="none" strike="noStrike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defRPr>
                    </a:pPr>
                    <a:r>
                      <a:rPr lang="ru-RU" sz="1800" b="0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Прочие расходы</a:t>
                    </a:r>
                    <a:r>
                      <a:rPr lang="ru-RU" sz="1800" b="1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
10</a:t>
                    </a:r>
                    <a:r>
                      <a:rPr lang="ru-RU" sz="2000" b="1" i="0" u="none" strike="noStrike" kern="1200" baseline="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rPr>
                      <a:t>,9 %</a:t>
                    </a:r>
                  </a:p>
                </c:rich>
              </c:tx>
              <c:spPr/>
              <c:showLegendKey val="0"/>
              <c:showVal val="0"/>
              <c:showCatName val="1"/>
              <c:showSerName val="0"/>
              <c:showPercent val="1"/>
              <c:showBubbleSize val="0"/>
              <c:extLst xmlns:c16r2="http://schemas.microsoft.com/office/drawing/2015/06/chart"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82A-4335-8420-E3DF847108E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Лист1!$A$1:$A$5</c:f>
              <c:strCache>
                <c:ptCount val="5"/>
                <c:pt idx="0">
                  <c:v>Образование </c:v>
                </c:pt>
                <c:pt idx="1">
                  <c:v>Социальная политика, культура, ФК и спорт</c:v>
                </c:pt>
                <c:pt idx="2">
                  <c:v>Национальная экономика</c:v>
                </c:pt>
                <c:pt idx="3">
                  <c:v>ЖКХ</c:v>
                </c:pt>
                <c:pt idx="4">
                  <c:v>Прочие расходы</c:v>
                </c:pt>
              </c:strCache>
            </c:strRef>
          </c:cat>
          <c:val>
            <c:numRef>
              <c:f>Лист1!$B$1:$B$5</c:f>
              <c:numCache>
                <c:formatCode>General</c:formatCode>
                <c:ptCount val="5"/>
                <c:pt idx="0">
                  <c:v>43.6</c:v>
                </c:pt>
                <c:pt idx="1">
                  <c:v>11.7</c:v>
                </c:pt>
                <c:pt idx="2">
                  <c:v>17.2</c:v>
                </c:pt>
                <c:pt idx="3">
                  <c:v>7.8</c:v>
                </c:pt>
                <c:pt idx="4">
                  <c:v>19.7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682A-4335-8420-E3DF847108EB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7B677A-3BFF-4E0B-83F7-BDCA2C7C9F09}" type="doc">
      <dgm:prSet loTypeId="urn:microsoft.com/office/officeart/2009/3/layout/PlusandMinus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2561459-72D3-479F-8D48-C67D38A5E282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больше, чем величина планируемых расходов. </a:t>
          </a:r>
        </a:p>
      </dgm:t>
    </dgm:pt>
    <dgm:pt modelId="{3D7AC452-8583-4910-96D5-F4775863694F}" type="parTrans" cxnId="{77B8FABA-D61F-4598-9F2F-89F575CD6200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39BAC4A4-E87D-45EC-9754-4128A437540D}" type="sibTrans" cxnId="{77B8FABA-D61F-4598-9F2F-89F575CD6200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F334592D-D7A6-4CB2-B3FA-D515063FBF77}">
      <dgm:prSet phldrT="[Текст]" custT="1"/>
      <dgm:spPr>
        <a:solidFill>
          <a:srgbClr val="99CCFF"/>
        </a:solidFill>
      </dgm:spPr>
      <dgm:t>
        <a:bodyPr/>
        <a:lstStyle/>
        <a:p>
          <a:endParaRPr lang="ru-RU"/>
        </a:p>
      </dgm:t>
    </dgm:pt>
    <dgm:pt modelId="{67C3BE28-4912-42C9-826F-DADA3C899814}" type="parTrans" cxnId="{966B547B-7CB5-410F-99FA-BB071B4B1A34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E04653C2-8DA9-41E3-A90E-ED27A7BDF161}" type="sibTrans" cxnId="{966B547B-7CB5-410F-99FA-BB071B4B1A34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2E68F096-81B2-41DD-8B75-70E6FD7457DC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851E4DA4-ACFD-43F3-A02A-268827FFB791}" type="parTrans" cxnId="{BE21F2C6-C81D-4695-85A9-ED953BF2EF3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0E8D3CFB-2600-4538-A761-652CF3B27ECF}" type="sibTrans" cxnId="{BE21F2C6-C81D-4695-85A9-ED953BF2EF3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C2B226D8-3D50-4ABE-95E9-48ECBC6F64C9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4F644811-A1CB-43A5-BFAB-AD852C3BEA39}" type="parTrans" cxnId="{F8740051-8F7F-4978-A86B-5076E55F7873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2CF2BCBD-4DAA-4B21-AF6C-2416FF991446}" type="sibTrans" cxnId="{F8740051-8F7F-4978-A86B-5076E55F7873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0DD1D500-2150-4C04-845B-1C1A51F4FCC1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5C295B0E-C56B-42D2-9B2A-93173E13D8E8}" type="parTrans" cxnId="{FCA77A2D-C5AB-48E2-A2BF-CB16539F1AB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EAFD4502-5034-4818-A50D-983EB9E3CC46}" type="sibTrans" cxnId="{FCA77A2D-C5AB-48E2-A2BF-CB16539F1AB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9DE89B7C-2F71-4950-B59C-CE083FF1BBD4}">
      <dgm:prSet/>
      <dgm:spPr/>
      <dgm:t>
        <a:bodyPr/>
        <a:lstStyle/>
        <a:p>
          <a:endParaRPr lang="ru-RU" dirty="0">
            <a:solidFill>
              <a:srgbClr val="00B0F0"/>
            </a:solidFill>
          </a:endParaRPr>
        </a:p>
      </dgm:t>
    </dgm:pt>
    <dgm:pt modelId="{176F11D0-D8E8-4B48-987F-3181EDD70990}" type="parTrans" cxnId="{ECE26900-A5AB-4729-9B0F-A8F55B3FB28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78F66A60-722D-4C6C-AD20-2AC90905FD31}" type="sibTrans" cxnId="{ECE26900-A5AB-4729-9B0F-A8F55B3FB285}">
      <dgm:prSet/>
      <dgm:spPr/>
      <dgm:t>
        <a:bodyPr/>
        <a:lstStyle/>
        <a:p>
          <a:endParaRPr lang="ru-RU">
            <a:solidFill>
              <a:srgbClr val="00B0F0"/>
            </a:solidFill>
          </a:endParaRPr>
        </a:p>
      </dgm:t>
    </dgm:pt>
    <dgm:pt modelId="{610E6287-1266-482C-9D01-E725D403C809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меньше, чем величина планируемых расходов</a:t>
          </a:r>
        </a:p>
        <a:p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A3E891D-C527-4C7B-A1C0-28A3B1774871}" type="parTrans" cxnId="{7F722F28-E22F-4C7D-BA11-076E21385DB8}">
      <dgm:prSet/>
      <dgm:spPr/>
      <dgm:t>
        <a:bodyPr/>
        <a:lstStyle/>
        <a:p>
          <a:endParaRPr lang="ru-RU"/>
        </a:p>
      </dgm:t>
    </dgm:pt>
    <dgm:pt modelId="{D6344B6F-036F-464A-B8EA-1B25EF47E808}" type="sibTrans" cxnId="{7F722F28-E22F-4C7D-BA11-076E21385DB8}">
      <dgm:prSet/>
      <dgm:spPr/>
      <dgm:t>
        <a:bodyPr/>
        <a:lstStyle/>
        <a:p>
          <a:endParaRPr lang="ru-RU"/>
        </a:p>
      </dgm:t>
    </dgm:pt>
    <dgm:pt modelId="{4D8148F1-DDBA-44B9-86C1-6B7A5C045BA5}" type="pres">
      <dgm:prSet presAssocID="{037B677A-3BFF-4E0B-83F7-BDCA2C7C9F09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B718FFB-9AAB-4973-AB59-676F1E465A73}" type="pres">
      <dgm:prSet presAssocID="{037B677A-3BFF-4E0B-83F7-BDCA2C7C9F09}" presName="Background" presStyleLbl="bgImgPlace1" presStyleIdx="0" presStyleCnt="1" custScaleX="143437" custScaleY="88467" custLinFactNeighborX="568" custLinFactNeighborY="2995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rgbClr val="4F81BD"/>
        </a:solidFill>
        <a:ln/>
      </dgm:spPr>
    </dgm:pt>
    <dgm:pt modelId="{BE8208B1-5692-4C62-B264-F67AA4F97974}" type="pres">
      <dgm:prSet presAssocID="{037B677A-3BFF-4E0B-83F7-BDCA2C7C9F09}" presName="ParentText1" presStyleLbl="revTx" presStyleIdx="0" presStyleCnt="2" custScaleX="129008" custScaleY="76166" custLinFactNeighborX="-17931" custLinFactNeighborY="-4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0AED1F-E65D-43AE-BAB4-854853D2D84E}" type="pres">
      <dgm:prSet presAssocID="{037B677A-3BFF-4E0B-83F7-BDCA2C7C9F09}" presName="ParentText2" presStyleLbl="revTx" presStyleIdx="1" presStyleCnt="2" custScaleX="133976" custScaleY="76166" custLinFactNeighborX="21167" custLinFactNeighborY="7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BF13BB-180D-495F-AEF9-1D70498DEEFD}" type="pres">
      <dgm:prSet presAssocID="{037B677A-3BFF-4E0B-83F7-BDCA2C7C9F09}" presName="Plus" presStyleLbl="alignNode1" presStyleIdx="0" presStyleCnt="2" custScaleX="149135" custScaleY="63900" custLinFactNeighborX="47391" custLinFactNeighborY="-12113"/>
      <dgm:spPr>
        <a:prstGeom prst="ellipse">
          <a:avLst/>
        </a:prstGeom>
        <a:solidFill>
          <a:srgbClr val="4F81BD"/>
        </a:solidFill>
        <a:ln>
          <a:solidFill>
            <a:srgbClr val="4F81BD"/>
          </a:solidFill>
        </a:ln>
        <a:scene3d>
          <a:camera prst="orthographicFront"/>
          <a:lightRig rig="threePt" dir="t"/>
        </a:scene3d>
        <a:sp3d>
          <a:bevelT/>
          <a:bevelB/>
        </a:sp3d>
      </dgm:spPr>
    </dgm:pt>
    <dgm:pt modelId="{993CE59E-52AA-4B9D-B94F-13CE27C2F36A}" type="pres">
      <dgm:prSet presAssocID="{037B677A-3BFF-4E0B-83F7-BDCA2C7C9F09}" presName="Minus" presStyleLbl="alignNode1" presStyleIdx="1" presStyleCnt="2" custScaleX="160224" custScaleY="193485" custLinFactNeighborX="-10341" custLinFactNeighborY="-46349"/>
      <dgm:spPr>
        <a:prstGeom prst="ellipse">
          <a:avLst/>
        </a:prstGeom>
        <a:solidFill>
          <a:schemeClr val="accent2">
            <a:lumMod val="75000"/>
          </a:schemeClr>
        </a:solidFill>
        <a:ln>
          <a:solidFill>
            <a:schemeClr val="accent2">
              <a:lumMod val="75000"/>
            </a:schemeClr>
          </a:solidFill>
        </a:ln>
        <a:scene3d>
          <a:camera prst="orthographicFront"/>
          <a:lightRig rig="threePt" dir="t"/>
        </a:scene3d>
        <a:sp3d>
          <a:bevelT/>
          <a:bevelB/>
        </a:sp3d>
      </dgm:spPr>
    </dgm:pt>
    <dgm:pt modelId="{7DB08A01-097F-49A2-8338-E132ADF0277F}" type="pres">
      <dgm:prSet presAssocID="{037B677A-3BFF-4E0B-83F7-BDCA2C7C9F09}" presName="Divider" presStyleLbl="parChTrans1D1" presStyleIdx="0" presStyleCn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/>
    </dgm:pt>
  </dgm:ptLst>
  <dgm:cxnLst>
    <dgm:cxn modelId="{77B8FABA-D61F-4598-9F2F-89F575CD6200}" srcId="{037B677A-3BFF-4E0B-83F7-BDCA2C7C9F09}" destId="{52561459-72D3-479F-8D48-C67D38A5E282}" srcOrd="0" destOrd="0" parTransId="{3D7AC452-8583-4910-96D5-F4775863694F}" sibTransId="{39BAC4A4-E87D-45EC-9754-4128A437540D}"/>
    <dgm:cxn modelId="{071A3C3E-4C64-42E4-89B7-796E28686319}" type="presOf" srcId="{610E6287-1266-482C-9D01-E725D403C809}" destId="{A20AED1F-E65D-43AE-BAB4-854853D2D84E}" srcOrd="0" destOrd="0" presId="urn:microsoft.com/office/officeart/2009/3/layout/PlusandMinus"/>
    <dgm:cxn modelId="{7F722F28-E22F-4C7D-BA11-076E21385DB8}" srcId="{037B677A-3BFF-4E0B-83F7-BDCA2C7C9F09}" destId="{610E6287-1266-482C-9D01-E725D403C809}" srcOrd="1" destOrd="0" parTransId="{7A3E891D-C527-4C7B-A1C0-28A3B1774871}" sibTransId="{D6344B6F-036F-464A-B8EA-1B25EF47E808}"/>
    <dgm:cxn modelId="{17B8DE55-1477-4769-86EA-86845027AD5D}" type="presOf" srcId="{037B677A-3BFF-4E0B-83F7-BDCA2C7C9F09}" destId="{4D8148F1-DDBA-44B9-86C1-6B7A5C045BA5}" srcOrd="0" destOrd="0" presId="urn:microsoft.com/office/officeart/2009/3/layout/PlusandMinus"/>
    <dgm:cxn modelId="{FCA77A2D-C5AB-48E2-A2BF-CB16539F1AB5}" srcId="{037B677A-3BFF-4E0B-83F7-BDCA2C7C9F09}" destId="{0DD1D500-2150-4C04-845B-1C1A51F4FCC1}" srcOrd="5" destOrd="0" parTransId="{5C295B0E-C56B-42D2-9B2A-93173E13D8E8}" sibTransId="{EAFD4502-5034-4818-A50D-983EB9E3CC46}"/>
    <dgm:cxn modelId="{966B547B-7CB5-410F-99FA-BB071B4B1A34}" srcId="{037B677A-3BFF-4E0B-83F7-BDCA2C7C9F09}" destId="{F334592D-D7A6-4CB2-B3FA-D515063FBF77}" srcOrd="2" destOrd="0" parTransId="{67C3BE28-4912-42C9-826F-DADA3C899814}" sibTransId="{E04653C2-8DA9-41E3-A90E-ED27A7BDF161}"/>
    <dgm:cxn modelId="{ECE26900-A5AB-4729-9B0F-A8F55B3FB285}" srcId="{037B677A-3BFF-4E0B-83F7-BDCA2C7C9F09}" destId="{9DE89B7C-2F71-4950-B59C-CE083FF1BBD4}" srcOrd="6" destOrd="0" parTransId="{176F11D0-D8E8-4B48-987F-3181EDD70990}" sibTransId="{78F66A60-722D-4C6C-AD20-2AC90905FD31}"/>
    <dgm:cxn modelId="{BE21F2C6-C81D-4695-85A9-ED953BF2EF35}" srcId="{037B677A-3BFF-4E0B-83F7-BDCA2C7C9F09}" destId="{2E68F096-81B2-41DD-8B75-70E6FD7457DC}" srcOrd="3" destOrd="0" parTransId="{851E4DA4-ACFD-43F3-A02A-268827FFB791}" sibTransId="{0E8D3CFB-2600-4538-A761-652CF3B27ECF}"/>
    <dgm:cxn modelId="{F8740051-8F7F-4978-A86B-5076E55F7873}" srcId="{037B677A-3BFF-4E0B-83F7-BDCA2C7C9F09}" destId="{C2B226D8-3D50-4ABE-95E9-48ECBC6F64C9}" srcOrd="4" destOrd="0" parTransId="{4F644811-A1CB-43A5-BFAB-AD852C3BEA39}" sibTransId="{2CF2BCBD-4DAA-4B21-AF6C-2416FF991446}"/>
    <dgm:cxn modelId="{569088E5-B807-49AD-B3C6-C22162B76932}" type="presOf" srcId="{52561459-72D3-479F-8D48-C67D38A5E282}" destId="{BE8208B1-5692-4C62-B264-F67AA4F97974}" srcOrd="0" destOrd="0" presId="urn:microsoft.com/office/officeart/2009/3/layout/PlusandMinus"/>
    <dgm:cxn modelId="{D5D7E5D8-4B50-4F62-BF1D-11EF461458B2}" type="presParOf" srcId="{4D8148F1-DDBA-44B9-86C1-6B7A5C045BA5}" destId="{3B718FFB-9AAB-4973-AB59-676F1E465A73}" srcOrd="0" destOrd="0" presId="urn:microsoft.com/office/officeart/2009/3/layout/PlusandMinus"/>
    <dgm:cxn modelId="{FAEA8A3B-7DBF-4021-B493-044F43C8CA5D}" type="presParOf" srcId="{4D8148F1-DDBA-44B9-86C1-6B7A5C045BA5}" destId="{BE8208B1-5692-4C62-B264-F67AA4F97974}" srcOrd="1" destOrd="0" presId="urn:microsoft.com/office/officeart/2009/3/layout/PlusandMinus"/>
    <dgm:cxn modelId="{EDB2ACBE-E751-4AD2-B32F-188EF47FAE80}" type="presParOf" srcId="{4D8148F1-DDBA-44B9-86C1-6B7A5C045BA5}" destId="{A20AED1F-E65D-43AE-BAB4-854853D2D84E}" srcOrd="2" destOrd="0" presId="urn:microsoft.com/office/officeart/2009/3/layout/PlusandMinus"/>
    <dgm:cxn modelId="{741E4C70-F8C2-49A9-9E73-C9467C6837D2}" type="presParOf" srcId="{4D8148F1-DDBA-44B9-86C1-6B7A5C045BA5}" destId="{C5BF13BB-180D-495F-AEF9-1D70498DEEFD}" srcOrd="3" destOrd="0" presId="urn:microsoft.com/office/officeart/2009/3/layout/PlusandMinus"/>
    <dgm:cxn modelId="{BB79655D-40AC-4B05-B547-528129BD8734}" type="presParOf" srcId="{4D8148F1-DDBA-44B9-86C1-6B7A5C045BA5}" destId="{993CE59E-52AA-4B9D-B94F-13CE27C2F36A}" srcOrd="4" destOrd="0" presId="urn:microsoft.com/office/officeart/2009/3/layout/PlusandMinus"/>
    <dgm:cxn modelId="{F9F50E46-BF07-4AC5-9D00-98C0D36AD74F}" type="presParOf" srcId="{4D8148F1-DDBA-44B9-86C1-6B7A5C045BA5}" destId="{7DB08A01-097F-49A2-8338-E132ADF0277F}" srcOrd="5" destOrd="0" presId="urn:microsoft.com/office/officeart/2009/3/layout/PlusandMinus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96B244F-FB1F-4460-8FD2-4BDB9951EAE6}" type="doc">
      <dgm:prSet loTypeId="urn:microsoft.com/office/officeart/2005/8/layout/orgChart1" loCatId="hierarchy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048428A6-5258-4DA7-A64E-9DA159211D27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85000"/>
          </a:schemeClr>
        </a:solidFill>
        <a:ln/>
      </dgm:spPr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b="1" cap="all" spc="0" dirty="0">
            <a:ln w="0"/>
            <a:solidFill>
              <a:srgbClr val="8E3432"/>
            </a:solidFill>
            <a:effectLst/>
          </a:endParaRPr>
        </a:p>
      </dgm:t>
    </dgm:pt>
    <dgm:pt modelId="{82C2A1BB-2CC5-4C4A-A2E5-625ABA46308C}" type="parTrans" cxnId="{7498383F-04BE-485F-9352-292DF13E20AD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B35B76B9-45C8-4628-9493-5D6BDE0C4170}" type="sibTrans" cxnId="{7498383F-04BE-485F-9352-292DF13E20AD}">
      <dgm:prSet/>
      <dgm:spPr/>
      <dgm:t>
        <a:bodyPr/>
        <a:lstStyle/>
        <a:p>
          <a:endParaRPr lang="ru-RU"/>
        </a:p>
      </dgm:t>
    </dgm:pt>
    <dgm:pt modelId="{9B50CD06-418D-4636-AF1F-08946298285A}">
      <dgm:prSet phldrT="[Текст]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85000"/>
          </a:schemeClr>
        </a:solidFill>
        <a:ln/>
      </dgm:spPr>
      <dgm:t>
        <a:bodyPr/>
        <a:lstStyle/>
        <a:p>
          <a:pPr>
            <a:lnSpc>
              <a:spcPct val="50000"/>
            </a:lnSpc>
          </a:pPr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</a:t>
          </a:r>
        </a:p>
        <a:p>
          <a:pPr>
            <a:lnSpc>
              <a:spcPct val="50000"/>
            </a:lnSpc>
          </a:pPr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ПОСТУПЛЕНИЯ</a:t>
          </a:r>
          <a:endParaRPr lang="ru-RU" altLang="zh-CN" b="1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3EA5880F-301C-4799-A031-6FD332BDE77F}" type="parTrans" cxnId="{2504F32B-4FA5-4583-A81B-CE3B0C3E5B67}">
      <dgm:prSet>
        <dgm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dgm:style>
      </dgm:prSet>
      <dgm:spPr>
        <a:ln/>
      </dgm:spPr>
      <dgm:t>
        <a:bodyPr/>
        <a:lstStyle/>
        <a:p>
          <a:endParaRPr lang="ru-RU"/>
        </a:p>
      </dgm:t>
    </dgm:pt>
    <dgm:pt modelId="{A39ED953-90B3-472C-9F8E-5F3F1C9B3527}" type="sibTrans" cxnId="{2504F32B-4FA5-4583-A81B-CE3B0C3E5B67}">
      <dgm:prSet/>
      <dgm:spPr/>
      <dgm:t>
        <a:bodyPr/>
        <a:lstStyle/>
        <a:p>
          <a:endParaRPr lang="ru-RU"/>
        </a:p>
      </dgm:t>
    </dgm:pt>
    <dgm:pt modelId="{447B71AD-D0BB-42B7-BDCC-3C77C8566F83}">
      <dgm:prSet phldrT="[Текст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/>
      </dgm:spPr>
      <dgm:t>
        <a:bodyPr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Доходы бюджета </a:t>
          </a:r>
          <a:endParaRPr lang="ru-RU" altLang="zh-CN" b="1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gm:t>
    </dgm:pt>
    <dgm:pt modelId="{07989188-E72C-41AD-A745-6460474BD213}" type="sibTrans" cxnId="{E34A60E5-7978-4A1C-A7A3-47F041962A25}">
      <dgm:prSet/>
      <dgm:spPr/>
      <dgm:t>
        <a:bodyPr/>
        <a:lstStyle/>
        <a:p>
          <a:endParaRPr lang="ru-RU"/>
        </a:p>
      </dgm:t>
    </dgm:pt>
    <dgm:pt modelId="{1B674E7B-498C-4C50-B044-DD58566E0F85}" type="parTrans" cxnId="{E34A60E5-7978-4A1C-A7A3-47F041962A25}">
      <dgm:prSet/>
      <dgm:spPr/>
      <dgm:t>
        <a:bodyPr/>
        <a:lstStyle/>
        <a:p>
          <a:endParaRPr lang="ru-RU"/>
        </a:p>
      </dgm:t>
    </dgm:pt>
    <dgm:pt modelId="{851F2E38-C630-4DCF-AD35-F6997A7B65DC}">
      <dgm:prSet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solidFill>
          <a:schemeClr val="bg1">
            <a:lumMod val="95000"/>
          </a:schemeClr>
        </a:solidFill>
        <a:ln/>
      </dgm:spPr>
      <dgm:t>
        <a:bodyPr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r>
            <a:rPr lang="en-US" altLang="zh-CN" b="1" cap="all" spc="0" dirty="0">
              <a:ln w="0"/>
              <a:solidFill>
                <a:srgbClr val="4F81BD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gm:t>
    </dgm:pt>
    <dgm:pt modelId="{A6B5AA79-0D7D-43B0-91BE-D72631655083}" type="parTrans" cxnId="{B0D5DFCA-E0A2-41B2-B0A3-F5C5A3E00B64}">
      <dgm:prSet/>
      <dgm:spPr>
        <a:ln>
          <a:solidFill>
            <a:schemeClr val="tx1"/>
          </a:solidFill>
        </a:ln>
      </dgm:spPr>
      <dgm:t>
        <a:bodyPr/>
        <a:lstStyle/>
        <a:p>
          <a:endParaRPr lang="ru-RU"/>
        </a:p>
      </dgm:t>
    </dgm:pt>
    <dgm:pt modelId="{6B5E2657-DCFD-4357-8D7E-666055F333D4}" type="sibTrans" cxnId="{B0D5DFCA-E0A2-41B2-B0A3-F5C5A3E00B64}">
      <dgm:prSet/>
      <dgm:spPr/>
      <dgm:t>
        <a:bodyPr/>
        <a:lstStyle/>
        <a:p>
          <a:endParaRPr lang="ru-RU"/>
        </a:p>
      </dgm:t>
    </dgm:pt>
    <dgm:pt modelId="{351872C0-A122-4888-80AF-C8C5AE875BFC}" type="pres">
      <dgm:prSet presAssocID="{896B244F-FB1F-4460-8FD2-4BDB9951EAE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FC116CA-53DD-4897-AE84-67C5A2D405EF}" type="pres">
      <dgm:prSet presAssocID="{447B71AD-D0BB-42B7-BDCC-3C77C8566F83}" presName="hierRoot1" presStyleCnt="0">
        <dgm:presLayoutVars>
          <dgm:hierBranch val="init"/>
        </dgm:presLayoutVars>
      </dgm:prSet>
      <dgm:spPr/>
    </dgm:pt>
    <dgm:pt modelId="{DE849391-7F60-4663-AF73-82F125BB0249}" type="pres">
      <dgm:prSet presAssocID="{447B71AD-D0BB-42B7-BDCC-3C77C8566F83}" presName="rootComposite1" presStyleCnt="0"/>
      <dgm:spPr/>
    </dgm:pt>
    <dgm:pt modelId="{B2146A14-AC22-4AC5-AC1C-52EB921C586A}" type="pres">
      <dgm:prSet presAssocID="{447B71AD-D0BB-42B7-BDCC-3C77C8566F83}" presName="rootText1" presStyleLbl="node0" presStyleIdx="0" presStyleCnt="1" custLinFactNeighborX="1414" custLinFactNeighborY="-27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3F517F-9AA3-487B-AAB3-196610CF0A7E}" type="pres">
      <dgm:prSet presAssocID="{447B71AD-D0BB-42B7-BDCC-3C77C8566F8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F42FCDF-1491-4A75-AB3C-90FFECE955B8}" type="pres">
      <dgm:prSet presAssocID="{447B71AD-D0BB-42B7-BDCC-3C77C8566F83}" presName="hierChild2" presStyleCnt="0"/>
      <dgm:spPr/>
    </dgm:pt>
    <dgm:pt modelId="{0F61F338-E636-48E7-AC98-52DFE56B2C40}" type="pres">
      <dgm:prSet presAssocID="{82C2A1BB-2CC5-4C4A-A2E5-625ABA46308C}" presName="Name37" presStyleLbl="parChTrans1D2" presStyleIdx="0" presStyleCnt="3"/>
      <dgm:spPr/>
      <dgm:t>
        <a:bodyPr/>
        <a:lstStyle/>
        <a:p>
          <a:endParaRPr lang="ru-RU"/>
        </a:p>
      </dgm:t>
    </dgm:pt>
    <dgm:pt modelId="{7DD07706-F9D3-4124-B22A-8FAC470F8A9F}" type="pres">
      <dgm:prSet presAssocID="{048428A6-5258-4DA7-A64E-9DA159211D27}" presName="hierRoot2" presStyleCnt="0">
        <dgm:presLayoutVars>
          <dgm:hierBranch val="init"/>
        </dgm:presLayoutVars>
      </dgm:prSet>
      <dgm:spPr/>
    </dgm:pt>
    <dgm:pt modelId="{C3215E40-74AF-4ED5-B5BF-D197B3167E12}" type="pres">
      <dgm:prSet presAssocID="{048428A6-5258-4DA7-A64E-9DA159211D27}" presName="rootComposite" presStyleCnt="0"/>
      <dgm:spPr/>
    </dgm:pt>
    <dgm:pt modelId="{6F5A755B-F07B-4B46-A844-39C9A6DFBF34}" type="pres">
      <dgm:prSet presAssocID="{048428A6-5258-4DA7-A64E-9DA159211D27}" presName="rootText" presStyleLbl="node2" presStyleIdx="0" presStyleCnt="3" custScaleX="87322" custScaleY="60997" custLinFactNeighborX="8448" custLinFactNeighborY="-45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9B13BC-731E-4A15-B8C3-69540F58AD18}" type="pres">
      <dgm:prSet presAssocID="{048428A6-5258-4DA7-A64E-9DA159211D27}" presName="rootConnector" presStyleLbl="node2" presStyleIdx="0" presStyleCnt="3"/>
      <dgm:spPr/>
      <dgm:t>
        <a:bodyPr/>
        <a:lstStyle/>
        <a:p>
          <a:endParaRPr lang="ru-RU"/>
        </a:p>
      </dgm:t>
    </dgm:pt>
    <dgm:pt modelId="{1DBFA7FD-BC09-4A21-8E3C-BA8E6B8A1136}" type="pres">
      <dgm:prSet presAssocID="{048428A6-5258-4DA7-A64E-9DA159211D27}" presName="hierChild4" presStyleCnt="0"/>
      <dgm:spPr/>
    </dgm:pt>
    <dgm:pt modelId="{86D647D0-E194-475D-94E1-DE429B329C4A}" type="pres">
      <dgm:prSet presAssocID="{048428A6-5258-4DA7-A64E-9DA159211D27}" presName="hierChild5" presStyleCnt="0"/>
      <dgm:spPr/>
    </dgm:pt>
    <dgm:pt modelId="{8D99E618-B40E-4682-B879-37BFF18B6731}" type="pres">
      <dgm:prSet presAssocID="{A6B5AA79-0D7D-43B0-91BE-D72631655083}" presName="Name37" presStyleLbl="parChTrans1D2" presStyleIdx="1" presStyleCnt="3"/>
      <dgm:spPr/>
      <dgm:t>
        <a:bodyPr/>
        <a:lstStyle/>
        <a:p>
          <a:endParaRPr lang="ru-RU"/>
        </a:p>
      </dgm:t>
    </dgm:pt>
    <dgm:pt modelId="{1B5C8646-ED8D-4C91-83E4-8E902994E47D}" type="pres">
      <dgm:prSet presAssocID="{851F2E38-C630-4DCF-AD35-F6997A7B65DC}" presName="hierRoot2" presStyleCnt="0">
        <dgm:presLayoutVars>
          <dgm:hierBranch val="init"/>
        </dgm:presLayoutVars>
      </dgm:prSet>
      <dgm:spPr/>
    </dgm:pt>
    <dgm:pt modelId="{80B35095-85E0-49FE-BDD8-30C09796B9BE}" type="pres">
      <dgm:prSet presAssocID="{851F2E38-C630-4DCF-AD35-F6997A7B65DC}" presName="rootComposite" presStyleCnt="0"/>
      <dgm:spPr/>
    </dgm:pt>
    <dgm:pt modelId="{18F27375-20BD-4216-A11E-47535BF01F54}" type="pres">
      <dgm:prSet presAssocID="{851F2E38-C630-4DCF-AD35-F6997A7B65DC}" presName="rootText" presStyleLbl="node2" presStyleIdx="1" presStyleCnt="3" custScaleX="102640" custScaleY="60997" custLinFactNeighborX="11730" custLinFactNeighborY="59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2D87763-D61A-4CC0-87CC-3E3C5E577693}" type="pres">
      <dgm:prSet presAssocID="{851F2E38-C630-4DCF-AD35-F6997A7B65DC}" presName="rootConnector" presStyleLbl="node2" presStyleIdx="1" presStyleCnt="3"/>
      <dgm:spPr/>
      <dgm:t>
        <a:bodyPr/>
        <a:lstStyle/>
        <a:p>
          <a:endParaRPr lang="ru-RU"/>
        </a:p>
      </dgm:t>
    </dgm:pt>
    <dgm:pt modelId="{53395787-6179-4A35-A8F6-06668675B232}" type="pres">
      <dgm:prSet presAssocID="{851F2E38-C630-4DCF-AD35-F6997A7B65DC}" presName="hierChild4" presStyleCnt="0"/>
      <dgm:spPr/>
    </dgm:pt>
    <dgm:pt modelId="{5124D5E2-D92C-4461-A230-A7D6D95A3D6B}" type="pres">
      <dgm:prSet presAssocID="{851F2E38-C630-4DCF-AD35-F6997A7B65DC}" presName="hierChild5" presStyleCnt="0"/>
      <dgm:spPr/>
    </dgm:pt>
    <dgm:pt modelId="{B4B4CF3A-44C6-4553-9730-6BCCE2B60011}" type="pres">
      <dgm:prSet presAssocID="{3EA5880F-301C-4799-A031-6FD332BDE77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E67DC8FD-060B-46A4-98F1-6E8A0CA2B98E}" type="pres">
      <dgm:prSet presAssocID="{9B50CD06-418D-4636-AF1F-08946298285A}" presName="hierRoot2" presStyleCnt="0">
        <dgm:presLayoutVars>
          <dgm:hierBranch val="init"/>
        </dgm:presLayoutVars>
      </dgm:prSet>
      <dgm:spPr/>
    </dgm:pt>
    <dgm:pt modelId="{09789FBB-3243-4C23-A059-ECA66C1847FE}" type="pres">
      <dgm:prSet presAssocID="{9B50CD06-418D-4636-AF1F-08946298285A}" presName="rootComposite" presStyleCnt="0"/>
      <dgm:spPr/>
    </dgm:pt>
    <dgm:pt modelId="{90D4AEFD-E344-48FA-B893-B7FE5E08AE3C}" type="pres">
      <dgm:prSet presAssocID="{9B50CD06-418D-4636-AF1F-08946298285A}" presName="rootText" presStyleLbl="node2" presStyleIdx="2" presStyleCnt="3" custScaleX="110712" custScaleY="58567" custLinFactNeighborX="44" custLinFactNeighborY="9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A0DC2B1-0A85-4281-9219-4110D5C739DE}" type="pres">
      <dgm:prSet presAssocID="{9B50CD06-418D-4636-AF1F-08946298285A}" presName="rootConnector" presStyleLbl="node2" presStyleIdx="2" presStyleCnt="3"/>
      <dgm:spPr/>
      <dgm:t>
        <a:bodyPr/>
        <a:lstStyle/>
        <a:p>
          <a:endParaRPr lang="ru-RU"/>
        </a:p>
      </dgm:t>
    </dgm:pt>
    <dgm:pt modelId="{0CF7A952-3F68-4C3D-AF1A-645792289070}" type="pres">
      <dgm:prSet presAssocID="{9B50CD06-418D-4636-AF1F-08946298285A}" presName="hierChild4" presStyleCnt="0"/>
      <dgm:spPr/>
    </dgm:pt>
    <dgm:pt modelId="{523D681D-73F3-4AD3-91B1-848D64B4F4E5}" type="pres">
      <dgm:prSet presAssocID="{9B50CD06-418D-4636-AF1F-08946298285A}" presName="hierChild5" presStyleCnt="0"/>
      <dgm:spPr/>
    </dgm:pt>
    <dgm:pt modelId="{CB08B6AE-6F46-46F8-B202-A814E3075182}" type="pres">
      <dgm:prSet presAssocID="{447B71AD-D0BB-42B7-BDCC-3C77C8566F83}" presName="hierChild3" presStyleCnt="0"/>
      <dgm:spPr/>
    </dgm:pt>
  </dgm:ptLst>
  <dgm:cxnLst>
    <dgm:cxn modelId="{CC8EA900-B741-4103-9EBD-3317978A9B47}" type="presOf" srcId="{048428A6-5258-4DA7-A64E-9DA159211D27}" destId="{6F5A755B-F07B-4B46-A844-39C9A6DFBF34}" srcOrd="0" destOrd="0" presId="urn:microsoft.com/office/officeart/2005/8/layout/orgChart1"/>
    <dgm:cxn modelId="{2504F32B-4FA5-4583-A81B-CE3B0C3E5B67}" srcId="{447B71AD-D0BB-42B7-BDCC-3C77C8566F83}" destId="{9B50CD06-418D-4636-AF1F-08946298285A}" srcOrd="2" destOrd="0" parTransId="{3EA5880F-301C-4799-A031-6FD332BDE77F}" sibTransId="{A39ED953-90B3-472C-9F8E-5F3F1C9B3527}"/>
    <dgm:cxn modelId="{E428CE69-D148-4727-B870-350C5C2CB4B4}" type="presOf" srcId="{048428A6-5258-4DA7-A64E-9DA159211D27}" destId="{3B9B13BC-731E-4A15-B8C3-69540F58AD18}" srcOrd="1" destOrd="0" presId="urn:microsoft.com/office/officeart/2005/8/layout/orgChart1"/>
    <dgm:cxn modelId="{3791F9A7-AA5B-4D58-B2BF-02670E6C953A}" type="presOf" srcId="{851F2E38-C630-4DCF-AD35-F6997A7B65DC}" destId="{18F27375-20BD-4216-A11E-47535BF01F54}" srcOrd="0" destOrd="0" presId="urn:microsoft.com/office/officeart/2005/8/layout/orgChart1"/>
    <dgm:cxn modelId="{30C20309-010F-4350-9E4A-B8E321C665EF}" type="presOf" srcId="{851F2E38-C630-4DCF-AD35-F6997A7B65DC}" destId="{E2D87763-D61A-4CC0-87CC-3E3C5E577693}" srcOrd="1" destOrd="0" presId="urn:microsoft.com/office/officeart/2005/8/layout/orgChart1"/>
    <dgm:cxn modelId="{D515332E-90CD-438C-9D07-530F6A8AF616}" type="presOf" srcId="{896B244F-FB1F-4460-8FD2-4BDB9951EAE6}" destId="{351872C0-A122-4888-80AF-C8C5AE875BFC}" srcOrd="0" destOrd="0" presId="urn:microsoft.com/office/officeart/2005/8/layout/orgChart1"/>
    <dgm:cxn modelId="{30E1E477-9C83-476C-A337-1BC388AB7E7A}" type="presOf" srcId="{9B50CD06-418D-4636-AF1F-08946298285A}" destId="{8A0DC2B1-0A85-4281-9219-4110D5C739DE}" srcOrd="1" destOrd="0" presId="urn:microsoft.com/office/officeart/2005/8/layout/orgChart1"/>
    <dgm:cxn modelId="{B0D5DFCA-E0A2-41B2-B0A3-F5C5A3E00B64}" srcId="{447B71AD-D0BB-42B7-BDCC-3C77C8566F83}" destId="{851F2E38-C630-4DCF-AD35-F6997A7B65DC}" srcOrd="1" destOrd="0" parTransId="{A6B5AA79-0D7D-43B0-91BE-D72631655083}" sibTransId="{6B5E2657-DCFD-4357-8D7E-666055F333D4}"/>
    <dgm:cxn modelId="{DFAF6BA8-B49D-42A2-BABF-C44EE281DD3D}" type="presOf" srcId="{82C2A1BB-2CC5-4C4A-A2E5-625ABA46308C}" destId="{0F61F338-E636-48E7-AC98-52DFE56B2C40}" srcOrd="0" destOrd="0" presId="urn:microsoft.com/office/officeart/2005/8/layout/orgChart1"/>
    <dgm:cxn modelId="{AEFF3037-1AB1-40F3-96C0-ACA943B19151}" type="presOf" srcId="{3EA5880F-301C-4799-A031-6FD332BDE77F}" destId="{B4B4CF3A-44C6-4553-9730-6BCCE2B60011}" srcOrd="0" destOrd="0" presId="urn:microsoft.com/office/officeart/2005/8/layout/orgChart1"/>
    <dgm:cxn modelId="{86F24FA1-8557-430E-AB38-89DC6267F8BE}" type="presOf" srcId="{447B71AD-D0BB-42B7-BDCC-3C77C8566F83}" destId="{B2146A14-AC22-4AC5-AC1C-52EB921C586A}" srcOrd="0" destOrd="0" presId="urn:microsoft.com/office/officeart/2005/8/layout/orgChart1"/>
    <dgm:cxn modelId="{68B640AA-8FAD-4E0E-B54B-561851A10F69}" type="presOf" srcId="{A6B5AA79-0D7D-43B0-91BE-D72631655083}" destId="{8D99E618-B40E-4682-B879-37BFF18B6731}" srcOrd="0" destOrd="0" presId="urn:microsoft.com/office/officeart/2005/8/layout/orgChart1"/>
    <dgm:cxn modelId="{A330EEB1-85B8-4950-95E5-D1FE45645635}" type="presOf" srcId="{9B50CD06-418D-4636-AF1F-08946298285A}" destId="{90D4AEFD-E344-48FA-B893-B7FE5E08AE3C}" srcOrd="0" destOrd="0" presId="urn:microsoft.com/office/officeart/2005/8/layout/orgChart1"/>
    <dgm:cxn modelId="{76897E64-46CE-4093-94A4-62E7EF0201AE}" type="presOf" srcId="{447B71AD-D0BB-42B7-BDCC-3C77C8566F83}" destId="{AD3F517F-9AA3-487B-AAB3-196610CF0A7E}" srcOrd="1" destOrd="0" presId="urn:microsoft.com/office/officeart/2005/8/layout/orgChart1"/>
    <dgm:cxn modelId="{E34A60E5-7978-4A1C-A7A3-47F041962A25}" srcId="{896B244F-FB1F-4460-8FD2-4BDB9951EAE6}" destId="{447B71AD-D0BB-42B7-BDCC-3C77C8566F83}" srcOrd="0" destOrd="0" parTransId="{1B674E7B-498C-4C50-B044-DD58566E0F85}" sibTransId="{07989188-E72C-41AD-A745-6460474BD213}"/>
    <dgm:cxn modelId="{7498383F-04BE-485F-9352-292DF13E20AD}" srcId="{447B71AD-D0BB-42B7-BDCC-3C77C8566F83}" destId="{048428A6-5258-4DA7-A64E-9DA159211D27}" srcOrd="0" destOrd="0" parTransId="{82C2A1BB-2CC5-4C4A-A2E5-625ABA46308C}" sibTransId="{B35B76B9-45C8-4628-9493-5D6BDE0C4170}"/>
    <dgm:cxn modelId="{76B7FD17-599F-4587-8DB9-AAB8B4684270}" type="presParOf" srcId="{351872C0-A122-4888-80AF-C8C5AE875BFC}" destId="{6FC116CA-53DD-4897-AE84-67C5A2D405EF}" srcOrd="0" destOrd="0" presId="urn:microsoft.com/office/officeart/2005/8/layout/orgChart1"/>
    <dgm:cxn modelId="{6675CCD4-B0B6-40E6-826A-00AAC17759EA}" type="presParOf" srcId="{6FC116CA-53DD-4897-AE84-67C5A2D405EF}" destId="{DE849391-7F60-4663-AF73-82F125BB0249}" srcOrd="0" destOrd="0" presId="urn:microsoft.com/office/officeart/2005/8/layout/orgChart1"/>
    <dgm:cxn modelId="{F1411202-9D5F-4524-8054-8F128EA985EE}" type="presParOf" srcId="{DE849391-7F60-4663-AF73-82F125BB0249}" destId="{B2146A14-AC22-4AC5-AC1C-52EB921C586A}" srcOrd="0" destOrd="0" presId="urn:microsoft.com/office/officeart/2005/8/layout/orgChart1"/>
    <dgm:cxn modelId="{C616A411-57EA-4D06-8F25-E987399521A8}" type="presParOf" srcId="{DE849391-7F60-4663-AF73-82F125BB0249}" destId="{AD3F517F-9AA3-487B-AAB3-196610CF0A7E}" srcOrd="1" destOrd="0" presId="urn:microsoft.com/office/officeart/2005/8/layout/orgChart1"/>
    <dgm:cxn modelId="{BB890E2E-453D-4E79-B679-0520C1970F74}" type="presParOf" srcId="{6FC116CA-53DD-4897-AE84-67C5A2D405EF}" destId="{5F42FCDF-1491-4A75-AB3C-90FFECE955B8}" srcOrd="1" destOrd="0" presId="urn:microsoft.com/office/officeart/2005/8/layout/orgChart1"/>
    <dgm:cxn modelId="{B5774B24-D2BC-4E5E-A7AF-04C26B84351D}" type="presParOf" srcId="{5F42FCDF-1491-4A75-AB3C-90FFECE955B8}" destId="{0F61F338-E636-48E7-AC98-52DFE56B2C40}" srcOrd="0" destOrd="0" presId="urn:microsoft.com/office/officeart/2005/8/layout/orgChart1"/>
    <dgm:cxn modelId="{26DA7B5C-2FA9-45F9-8D94-B17D9AD089C4}" type="presParOf" srcId="{5F42FCDF-1491-4A75-AB3C-90FFECE955B8}" destId="{7DD07706-F9D3-4124-B22A-8FAC470F8A9F}" srcOrd="1" destOrd="0" presId="urn:microsoft.com/office/officeart/2005/8/layout/orgChart1"/>
    <dgm:cxn modelId="{1201257B-ACAE-4BB1-B5AD-54F3B9646B63}" type="presParOf" srcId="{7DD07706-F9D3-4124-B22A-8FAC470F8A9F}" destId="{C3215E40-74AF-4ED5-B5BF-D197B3167E12}" srcOrd="0" destOrd="0" presId="urn:microsoft.com/office/officeart/2005/8/layout/orgChart1"/>
    <dgm:cxn modelId="{91E1A463-E82E-4A71-9BEE-79CEFA45CFBE}" type="presParOf" srcId="{C3215E40-74AF-4ED5-B5BF-D197B3167E12}" destId="{6F5A755B-F07B-4B46-A844-39C9A6DFBF34}" srcOrd="0" destOrd="0" presId="urn:microsoft.com/office/officeart/2005/8/layout/orgChart1"/>
    <dgm:cxn modelId="{33ACC689-6F11-4061-8295-E74CFC78EBE3}" type="presParOf" srcId="{C3215E40-74AF-4ED5-B5BF-D197B3167E12}" destId="{3B9B13BC-731E-4A15-B8C3-69540F58AD18}" srcOrd="1" destOrd="0" presId="urn:microsoft.com/office/officeart/2005/8/layout/orgChart1"/>
    <dgm:cxn modelId="{0F464522-01C6-4593-91F5-CF704BF11EA0}" type="presParOf" srcId="{7DD07706-F9D3-4124-B22A-8FAC470F8A9F}" destId="{1DBFA7FD-BC09-4A21-8E3C-BA8E6B8A1136}" srcOrd="1" destOrd="0" presId="urn:microsoft.com/office/officeart/2005/8/layout/orgChart1"/>
    <dgm:cxn modelId="{9CE2A7EA-BBC7-40A1-8AC5-223077A951A1}" type="presParOf" srcId="{7DD07706-F9D3-4124-B22A-8FAC470F8A9F}" destId="{86D647D0-E194-475D-94E1-DE429B329C4A}" srcOrd="2" destOrd="0" presId="urn:microsoft.com/office/officeart/2005/8/layout/orgChart1"/>
    <dgm:cxn modelId="{744B53D8-D8B8-493D-829C-A340B4596F83}" type="presParOf" srcId="{5F42FCDF-1491-4A75-AB3C-90FFECE955B8}" destId="{8D99E618-B40E-4682-B879-37BFF18B6731}" srcOrd="2" destOrd="0" presId="urn:microsoft.com/office/officeart/2005/8/layout/orgChart1"/>
    <dgm:cxn modelId="{A8A53401-BE25-40DB-AAAB-1902F075B128}" type="presParOf" srcId="{5F42FCDF-1491-4A75-AB3C-90FFECE955B8}" destId="{1B5C8646-ED8D-4C91-83E4-8E902994E47D}" srcOrd="3" destOrd="0" presId="urn:microsoft.com/office/officeart/2005/8/layout/orgChart1"/>
    <dgm:cxn modelId="{43B1768E-CA7C-4622-8C07-F23C5B186252}" type="presParOf" srcId="{1B5C8646-ED8D-4C91-83E4-8E902994E47D}" destId="{80B35095-85E0-49FE-BDD8-30C09796B9BE}" srcOrd="0" destOrd="0" presId="urn:microsoft.com/office/officeart/2005/8/layout/orgChart1"/>
    <dgm:cxn modelId="{C600F0CC-46BA-4F2E-A893-C3F0ED62BFDF}" type="presParOf" srcId="{80B35095-85E0-49FE-BDD8-30C09796B9BE}" destId="{18F27375-20BD-4216-A11E-47535BF01F54}" srcOrd="0" destOrd="0" presId="urn:microsoft.com/office/officeart/2005/8/layout/orgChart1"/>
    <dgm:cxn modelId="{731442F8-544C-457C-A745-CDC63BBCD36E}" type="presParOf" srcId="{80B35095-85E0-49FE-BDD8-30C09796B9BE}" destId="{E2D87763-D61A-4CC0-87CC-3E3C5E577693}" srcOrd="1" destOrd="0" presId="urn:microsoft.com/office/officeart/2005/8/layout/orgChart1"/>
    <dgm:cxn modelId="{F8062C96-27E6-44EF-846E-088C0337C612}" type="presParOf" srcId="{1B5C8646-ED8D-4C91-83E4-8E902994E47D}" destId="{53395787-6179-4A35-A8F6-06668675B232}" srcOrd="1" destOrd="0" presId="urn:microsoft.com/office/officeart/2005/8/layout/orgChart1"/>
    <dgm:cxn modelId="{E61BF6A9-9F15-4051-B63B-180C8183E7FD}" type="presParOf" srcId="{1B5C8646-ED8D-4C91-83E4-8E902994E47D}" destId="{5124D5E2-D92C-4461-A230-A7D6D95A3D6B}" srcOrd="2" destOrd="0" presId="urn:microsoft.com/office/officeart/2005/8/layout/orgChart1"/>
    <dgm:cxn modelId="{1AB41521-4C07-4109-A242-1EA87AD697F4}" type="presParOf" srcId="{5F42FCDF-1491-4A75-AB3C-90FFECE955B8}" destId="{B4B4CF3A-44C6-4553-9730-6BCCE2B60011}" srcOrd="4" destOrd="0" presId="urn:microsoft.com/office/officeart/2005/8/layout/orgChart1"/>
    <dgm:cxn modelId="{3CFF16CF-0283-447B-A710-C5CDC61D0934}" type="presParOf" srcId="{5F42FCDF-1491-4A75-AB3C-90FFECE955B8}" destId="{E67DC8FD-060B-46A4-98F1-6E8A0CA2B98E}" srcOrd="5" destOrd="0" presId="urn:microsoft.com/office/officeart/2005/8/layout/orgChart1"/>
    <dgm:cxn modelId="{8AE0C276-793B-40C8-998F-3993A6081360}" type="presParOf" srcId="{E67DC8FD-060B-46A4-98F1-6E8A0CA2B98E}" destId="{09789FBB-3243-4C23-A059-ECA66C1847FE}" srcOrd="0" destOrd="0" presId="urn:microsoft.com/office/officeart/2005/8/layout/orgChart1"/>
    <dgm:cxn modelId="{5B175810-0060-4C81-94ED-2661A2FA3913}" type="presParOf" srcId="{09789FBB-3243-4C23-A059-ECA66C1847FE}" destId="{90D4AEFD-E344-48FA-B893-B7FE5E08AE3C}" srcOrd="0" destOrd="0" presId="urn:microsoft.com/office/officeart/2005/8/layout/orgChart1"/>
    <dgm:cxn modelId="{A1C40862-5044-4220-91A1-CE94793C364B}" type="presParOf" srcId="{09789FBB-3243-4C23-A059-ECA66C1847FE}" destId="{8A0DC2B1-0A85-4281-9219-4110D5C739DE}" srcOrd="1" destOrd="0" presId="urn:microsoft.com/office/officeart/2005/8/layout/orgChart1"/>
    <dgm:cxn modelId="{348DEDF4-40CC-4AFC-8D70-6A4E32B77D65}" type="presParOf" srcId="{E67DC8FD-060B-46A4-98F1-6E8A0CA2B98E}" destId="{0CF7A952-3F68-4C3D-AF1A-645792289070}" srcOrd="1" destOrd="0" presId="urn:microsoft.com/office/officeart/2005/8/layout/orgChart1"/>
    <dgm:cxn modelId="{6B215454-843E-48A3-84FD-40E47FAD5A89}" type="presParOf" srcId="{E67DC8FD-060B-46A4-98F1-6E8A0CA2B98E}" destId="{523D681D-73F3-4AD3-91B1-848D64B4F4E5}" srcOrd="2" destOrd="0" presId="urn:microsoft.com/office/officeart/2005/8/layout/orgChart1"/>
    <dgm:cxn modelId="{274DCF06-597E-4894-9DAA-4C47F981D942}" type="presParOf" srcId="{6FC116CA-53DD-4897-AE84-67C5A2D405EF}" destId="{CB08B6AE-6F46-46F8-B202-A814E3075182}" srcOrd="2" destOrd="0" presId="urn:microsoft.com/office/officeart/2005/8/layout/orgChart1"/>
  </dgm:cxnLst>
  <dgm:bg>
    <a:effectLst>
      <a:outerShdw blurRad="50800" dist="38100" dir="5400000" algn="t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718FFB-9AAB-4973-AB59-676F1E465A73}">
      <dsp:nvSpPr>
        <dsp:cNvPr id="0" name=""/>
        <dsp:cNvSpPr/>
      </dsp:nvSpPr>
      <dsp:spPr>
        <a:xfrm>
          <a:off x="504045" y="783394"/>
          <a:ext cx="7442729" cy="2372300"/>
        </a:xfrm>
        <a:prstGeom prst="rect">
          <a:avLst/>
        </a:prstGeom>
        <a:solidFill>
          <a:srgbClr val="4F81BD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  <dsp:sp modelId="{BE8208B1-5692-4C62-B264-F67AA4F97974}">
      <dsp:nvSpPr>
        <dsp:cNvPr id="0" name=""/>
        <dsp:cNvSpPr/>
      </dsp:nvSpPr>
      <dsp:spPr>
        <a:xfrm>
          <a:off x="975049" y="1134525"/>
          <a:ext cx="3108492" cy="1747283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больше, чем величина планируемых расходов. </a:t>
          </a:r>
        </a:p>
      </dsp:txBody>
      <dsp:txXfrm>
        <a:off x="975049" y="1134525"/>
        <a:ext cx="3108492" cy="1747283"/>
      </dsp:txXfrm>
    </dsp:sp>
    <dsp:sp modelId="{A20AED1F-E65D-43AE-BAB4-854853D2D84E}">
      <dsp:nvSpPr>
        <dsp:cNvPr id="0" name=""/>
        <dsp:cNvSpPr/>
      </dsp:nvSpPr>
      <dsp:spPr>
        <a:xfrm>
          <a:off x="4320489" y="1152120"/>
          <a:ext cx="3228197" cy="1747283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t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Если величина прогнозируемых доходов меньше, чем величина планируемых расходов</a:t>
          </a:r>
        </a:p>
        <a:p>
          <a:pPr lvl="0">
            <a:spcBef>
              <a:spcPct val="0"/>
            </a:spcBef>
          </a:pPr>
          <a:endParaRPr lang="ru-RU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320489" y="1152120"/>
        <a:ext cx="3228197" cy="1747283"/>
      </dsp:txXfrm>
    </dsp:sp>
    <dsp:sp modelId="{C5BF13BB-180D-495F-AEF9-1D70498DEEFD}">
      <dsp:nvSpPr>
        <dsp:cNvPr id="0" name=""/>
        <dsp:cNvSpPr/>
      </dsp:nvSpPr>
      <dsp:spPr>
        <a:xfrm>
          <a:off x="1296146" y="72004"/>
          <a:ext cx="1512099" cy="647890"/>
        </a:xfrm>
        <a:prstGeom prst="ellipse">
          <a:avLst/>
        </a:prstGeom>
        <a:solidFill>
          <a:srgbClr val="4F81BD"/>
        </a:solidFill>
        <a:ln w="25400" cap="flat" cmpd="sng" algn="ctr">
          <a:solidFill>
            <a:srgbClr val="4F81BD"/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3CE59E-52AA-4B9D-B94F-13CE27C2F36A}">
      <dsp:nvSpPr>
        <dsp:cNvPr id="0" name=""/>
        <dsp:cNvSpPr/>
      </dsp:nvSpPr>
      <dsp:spPr>
        <a:xfrm>
          <a:off x="5688627" y="72008"/>
          <a:ext cx="1528971" cy="632735"/>
        </a:xfrm>
        <a:prstGeom prst="ellips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accent2">
              <a:lumMod val="7500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/>
          <a:bevelB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B08A01-097F-49A2-8338-E132ADF0277F}">
      <dsp:nvSpPr>
        <dsp:cNvPr id="0" name=""/>
        <dsp:cNvSpPr/>
      </dsp:nvSpPr>
      <dsp:spPr>
        <a:xfrm>
          <a:off x="4195937" y="866966"/>
          <a:ext cx="596" cy="2191035"/>
        </a:xfrm>
        <a:prstGeom prst="line">
          <a:avLst/>
        </a:prstGeom>
        <a:solidFill>
          <a:schemeClr val="lt1"/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4B4CF3A-44C6-4553-9730-6BCCE2B60011}">
      <dsp:nvSpPr>
        <dsp:cNvPr id="0" name=""/>
        <dsp:cNvSpPr/>
      </dsp:nvSpPr>
      <dsp:spPr>
        <a:xfrm>
          <a:off x="4609721" y="2067646"/>
          <a:ext cx="3057521" cy="6091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9026"/>
              </a:lnTo>
              <a:lnTo>
                <a:pt x="3057521" y="329026"/>
              </a:lnTo>
              <a:lnTo>
                <a:pt x="3057521" y="609139"/>
              </a:lnTo>
            </a:path>
          </a:pathLst>
        </a:custGeom>
        <a:noFill/>
        <a:ln w="25400" cap="flat" cmpd="sng" algn="ctr">
          <a:solidFill>
            <a:schemeClr val="dk1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hemeClr val="dk1"/>
        </a:lnRef>
        <a:fillRef idx="0">
          <a:schemeClr val="dk1"/>
        </a:fillRef>
        <a:effectRef idx="1">
          <a:schemeClr val="dk1"/>
        </a:effectRef>
        <a:fontRef idx="minor">
          <a:schemeClr val="tx1"/>
        </a:fontRef>
      </dsp:style>
    </dsp:sp>
    <dsp:sp modelId="{8D99E618-B40E-4682-B879-37BFF18B6731}">
      <dsp:nvSpPr>
        <dsp:cNvPr id="0" name=""/>
        <dsp:cNvSpPr/>
      </dsp:nvSpPr>
      <dsp:spPr>
        <a:xfrm>
          <a:off x="4527213" y="2067646"/>
          <a:ext cx="91440" cy="1367203"/>
        </a:xfrm>
        <a:custGeom>
          <a:avLst/>
          <a:gdLst/>
          <a:ahLst/>
          <a:cxnLst/>
          <a:rect l="0" t="0" r="0" b="0"/>
          <a:pathLst>
            <a:path>
              <a:moveTo>
                <a:pt x="82508" y="0"/>
              </a:moveTo>
              <a:lnTo>
                <a:pt x="82508" y="1087090"/>
              </a:lnTo>
              <a:lnTo>
                <a:pt x="45720" y="1087090"/>
              </a:lnTo>
              <a:lnTo>
                <a:pt x="45720" y="1367203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61F338-E636-48E7-AC98-52DFE56B2C40}">
      <dsp:nvSpPr>
        <dsp:cNvPr id="0" name=""/>
        <dsp:cNvSpPr/>
      </dsp:nvSpPr>
      <dsp:spPr>
        <a:xfrm>
          <a:off x="1391302" y="2067646"/>
          <a:ext cx="3218419" cy="590745"/>
        </a:xfrm>
        <a:custGeom>
          <a:avLst/>
          <a:gdLst/>
          <a:ahLst/>
          <a:cxnLst/>
          <a:rect l="0" t="0" r="0" b="0"/>
          <a:pathLst>
            <a:path>
              <a:moveTo>
                <a:pt x="3218419" y="0"/>
              </a:moveTo>
              <a:lnTo>
                <a:pt x="3218419" y="310632"/>
              </a:lnTo>
              <a:lnTo>
                <a:pt x="0" y="310632"/>
              </a:lnTo>
              <a:lnTo>
                <a:pt x="0" y="590745"/>
              </a:lnTo>
            </a:path>
          </a:pathLst>
        </a:custGeom>
        <a:noFill/>
        <a:ln w="25400" cap="flat" cmpd="sng" algn="ctr">
          <a:solidFill>
            <a:schemeClr val="tx1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146A14-AC22-4AC5-AC1C-52EB921C586A}">
      <dsp:nvSpPr>
        <dsp:cNvPr id="0" name=""/>
        <dsp:cNvSpPr/>
      </dsp:nvSpPr>
      <dsp:spPr>
        <a:xfrm>
          <a:off x="3275849" y="733774"/>
          <a:ext cx="2667744" cy="1333872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  <a:scene3d>
            <a:camera prst="orthographicFront"/>
            <a:lightRig rig="flat" dir="tl">
              <a:rot lat="0" lon="0" rev="6600000"/>
            </a:lightRig>
          </a:scene3d>
          <a:sp3d extrusionH="25400" contourW="8890">
            <a:bevelT w="38100" h="31750"/>
            <a:contourClr>
              <a:schemeClr val="accent2">
                <a:shade val="75000"/>
              </a:schemeClr>
            </a:contourClr>
          </a:sp3d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36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Доходы бюджета </a:t>
          </a:r>
          <a:endParaRPr lang="ru-RU" altLang="zh-CN" sz="3600" b="1" kern="1200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3275849" y="733774"/>
        <a:ext cx="2667744" cy="1333872"/>
      </dsp:txXfrm>
    </dsp:sp>
    <dsp:sp modelId="{6F5A755B-F07B-4B46-A844-39C9A6DFBF34}">
      <dsp:nvSpPr>
        <dsp:cNvPr id="0" name=""/>
        <dsp:cNvSpPr/>
      </dsp:nvSpPr>
      <dsp:spPr>
        <a:xfrm>
          <a:off x="226538" y="2658391"/>
          <a:ext cx="2329527" cy="813621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НАЛОГОВЫЕ ДОХОДЫ</a:t>
          </a:r>
          <a:endParaRPr lang="ru-RU" sz="2500" b="1" kern="1200" cap="all" spc="0" dirty="0">
            <a:ln w="0"/>
            <a:solidFill>
              <a:srgbClr val="8E3432"/>
            </a:solidFill>
            <a:effectLst/>
          </a:endParaRPr>
        </a:p>
      </dsp:txBody>
      <dsp:txXfrm>
        <a:off x="226538" y="2658391"/>
        <a:ext cx="2329527" cy="813621"/>
      </dsp:txXfrm>
    </dsp:sp>
    <dsp:sp modelId="{18F27375-20BD-4216-A11E-47535BF01F54}">
      <dsp:nvSpPr>
        <dsp:cNvPr id="0" name=""/>
        <dsp:cNvSpPr/>
      </dsp:nvSpPr>
      <dsp:spPr>
        <a:xfrm>
          <a:off x="3203847" y="3434850"/>
          <a:ext cx="2738172" cy="813621"/>
        </a:xfrm>
        <a:prstGeom prst="rect">
          <a:avLst/>
        </a:prstGeom>
        <a:solidFill>
          <a:schemeClr val="bg1">
            <a:lumMod val="9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b="1" kern="1200" cap="all" spc="0" dirty="0">
              <a:ln w="0"/>
              <a:solidFill>
                <a:srgbClr val="4F81BD"/>
              </a:solidFill>
              <a:effectLst/>
              <a:latin typeface="Times New Roman" pitchFamily="18" charset="0"/>
              <a:cs typeface="Times New Roman" pitchFamily="18" charset="0"/>
            </a:rPr>
            <a:t>НЕНАЛОГОВЫЕ ДОХОДЫ</a:t>
          </a:r>
        </a:p>
      </dsp:txBody>
      <dsp:txXfrm>
        <a:off x="3203847" y="3434850"/>
        <a:ext cx="2738172" cy="813621"/>
      </dsp:txXfrm>
    </dsp:sp>
    <dsp:sp modelId="{90D4AEFD-E344-48FA-B893-B7FE5E08AE3C}">
      <dsp:nvSpPr>
        <dsp:cNvPr id="0" name=""/>
        <dsp:cNvSpPr/>
      </dsp:nvSpPr>
      <dsp:spPr>
        <a:xfrm>
          <a:off x="6190487" y="2676785"/>
          <a:ext cx="2953512" cy="781208"/>
        </a:xfrm>
        <a:prstGeom prst="rect">
          <a:avLst/>
        </a:prstGeom>
        <a:solidFill>
          <a:schemeClr val="bg1">
            <a:lumMod val="85000"/>
          </a:schemeClr>
        </a:solidFill>
        <a:ln w="25400" cap="flat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БЕЗВОЗМЕЗДНЫЕ</a:t>
          </a:r>
        </a:p>
        <a:p>
          <a:pPr lvl="0" algn="ctr" defTabSz="1111250">
            <a:lnSpc>
              <a:spcPct val="5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500" b="1" kern="1200" cap="all" spc="0" dirty="0">
              <a:ln w="0"/>
              <a:solidFill>
                <a:srgbClr val="8E3432"/>
              </a:solidFill>
              <a:effectLst/>
              <a:latin typeface="Times New Roman" pitchFamily="18" charset="0"/>
              <a:cs typeface="Times New Roman" pitchFamily="18" charset="0"/>
            </a:rPr>
            <a:t>ПОСТУПЛЕНИЯ</a:t>
          </a:r>
          <a:endParaRPr lang="ru-RU" altLang="zh-CN" sz="2500" b="1" kern="1200" cap="all" spc="0" dirty="0">
            <a:ln w="0"/>
            <a:solidFill>
              <a:srgbClr val="8E3432"/>
            </a:solidFill>
            <a:effectLst/>
            <a:latin typeface="Times New Roman" pitchFamily="18" charset="0"/>
            <a:cs typeface="Times New Roman" pitchFamily="18" charset="0"/>
          </a:endParaRPr>
        </a:p>
      </dsp:txBody>
      <dsp:txXfrm>
        <a:off x="6190487" y="2676785"/>
        <a:ext cx="2953512" cy="781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0.21348</cdr:x>
      <cdr:y>0.04</cdr:y>
    </cdr:from>
    <cdr:to>
      <cdr:x>0.35864</cdr:x>
      <cdr:y>0.1209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57322" y="142876"/>
          <a:ext cx="922929" cy="28896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0.15322</cdr:x>
      <cdr:y>0.14157</cdr:y>
    </cdr:from>
    <cdr:to>
      <cdr:x>0.30806</cdr:x>
      <cdr:y>0.40045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904860" y="500066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0.15385</cdr:x>
      <cdr:y>0.20339</cdr:y>
    </cdr:from>
    <cdr:to>
      <cdr:x>0.33654</cdr:x>
      <cdr:y>0.33898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1143008" y="857256"/>
          <a:ext cx="1357322" cy="5715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0.31722</cdr:x>
      <cdr:y>0.25398</cdr:y>
    </cdr:from>
    <cdr:to>
      <cdr:x>0.77542</cdr:x>
      <cdr:y>0.85431</cdr:y>
    </cdr:to>
    <cdr:sp macro="" textlink="">
      <cdr:nvSpPr>
        <cdr:cNvPr id="2" name="Блок-схема: узел 1"/>
        <cdr:cNvSpPr/>
      </cdr:nvSpPr>
      <cdr:spPr>
        <a:xfrm xmlns:a="http://schemas.openxmlformats.org/drawingml/2006/main">
          <a:off x="2592288" y="1584168"/>
          <a:ext cx="3744416" cy="3744416"/>
        </a:xfrm>
        <a:prstGeom xmlns:a="http://schemas.openxmlformats.org/drawingml/2006/main" prst="flowChartConnector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endParaRPr lang="ru-RU" sz="2400" b="1" dirty="0">
            <a:solidFill>
              <a:srgbClr val="8E3432"/>
            </a:solidFill>
            <a:latin typeface="Impact" pitchFamily="34" charset="0"/>
            <a:cs typeface="Times New Roman" pitchFamily="18" charset="0"/>
          </a:endParaRPr>
        </a:p>
        <a:p xmlns:a="http://schemas.openxmlformats.org/drawingml/2006/main">
          <a:pPr algn="ctr"/>
          <a:r>
            <a:rPr lang="ru-RU" sz="2400" b="1" dirty="0">
              <a:solidFill>
                <a:srgbClr val="8E3432"/>
              </a:solidFill>
              <a:latin typeface="Impact" pitchFamily="34" charset="0"/>
              <a:cs typeface="Times New Roman" pitchFamily="18" charset="0"/>
            </a:rPr>
            <a:t>ПРИОРИТЕТНЫЕ НАПРАВЛЕНИЯ РАСХОДОВ </a:t>
          </a:r>
        </a:p>
        <a:p xmlns:a="http://schemas.openxmlformats.org/drawingml/2006/main">
          <a:pPr algn="ctr"/>
          <a:r>
            <a:rPr lang="ru-RU" sz="2400" b="1" dirty="0">
              <a:solidFill>
                <a:srgbClr val="8E3432"/>
              </a:solidFill>
              <a:latin typeface="Impact" pitchFamily="34" charset="0"/>
              <a:cs typeface="Times New Roman" pitchFamily="18" charset="0"/>
            </a:rPr>
            <a:t>2022 года</a:t>
          </a:r>
          <a:endParaRPr lang="ru-RU" sz="2400" b="1" dirty="0">
            <a:solidFill>
              <a:srgbClr val="8E3432"/>
            </a:solidFill>
            <a:latin typeface="Impact" pitchFamily="34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74" cy="49466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010" y="0"/>
            <a:ext cx="2930574" cy="494663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21A318F-091E-4D3D-9886-B749EA493769}" type="datetimeFigureOut">
              <a:rPr lang="ru-RU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1363"/>
            <a:ext cx="4938713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5801" y="4693764"/>
            <a:ext cx="5409562" cy="4447221"/>
          </a:xfrm>
          <a:prstGeom prst="rect">
            <a:avLst/>
          </a:prstGeom>
        </p:spPr>
        <p:txBody>
          <a:bodyPr vert="horz" wrap="square" lIns="90992" tIns="45496" rIns="90992" bIns="45496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85946"/>
            <a:ext cx="2930574" cy="49466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010" y="9385946"/>
            <a:ext cx="2930574" cy="494662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4DB753A-9603-4D06-BEEC-8734AE56D7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1440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7973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655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57E8C6-3740-4665-BA47-3867E9B36814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2759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4230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075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4DB753A-9603-4D06-BEEC-8734AE56D75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2145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3829010" y="9385946"/>
            <a:ext cx="2930574" cy="494662"/>
          </a:xfrm>
          <a:prstGeom prst="rect">
            <a:avLst/>
          </a:prstGeom>
          <a:noFill/>
        </p:spPr>
        <p:txBody>
          <a:bodyPr lIns="90992" tIns="45496" rIns="90992" bIns="45496"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B729594-4735-4CB7-BA34-A766CA41C7F9}" type="slidenum">
              <a:rPr lang="ru-RU" sz="1200"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endParaRPr lang="ru-RU" sz="1200" dirty="0"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568681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61443" name="Номер слайда 3"/>
          <p:cNvSpPr txBox="1">
            <a:spLocks noGrp="1"/>
          </p:cNvSpPr>
          <p:nvPr/>
        </p:nvSpPr>
        <p:spPr bwMode="auto">
          <a:xfrm>
            <a:off x="3829010" y="9385946"/>
            <a:ext cx="2930574" cy="494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992" tIns="45496" rIns="90992" bIns="45496" anchor="b"/>
          <a:lstStyle/>
          <a:p>
            <a:pPr algn="r"/>
            <a:fld id="{4467A6AE-E4FD-41A7-B269-43ABECEE3093}" type="slidenum">
              <a:rPr lang="ru-RU" sz="1200">
                <a:latin typeface="Calibri" pitchFamily="34" charset="0"/>
              </a:rPr>
              <a:pPr algn="r"/>
              <a:t>34</a:t>
            </a:fld>
            <a:endParaRPr lang="ru-RU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2243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6E4633-2ADC-477C-B270-E1D56BA7304A}" type="slidenum">
              <a:rPr lang="ru-RU"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ru-RU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5093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8530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6468D6-9E6A-4BED-8CD5-9F6D944CC3A8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F0B3F-5299-46E9-BBE4-3098AE2E77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FFC300-9359-49F7-8AF7-FF5AD2795A9F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ABBF5A-0429-40D8-8039-840E63B83C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4A1F9B-65D8-4582-97B2-5A427483CAC2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A0F837-2033-4336-94F0-17B4184981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AE0A6-77A2-4B0C-87B9-BC38B5EB0891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BB592B-63AA-4DF0-BFD4-84C6107921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96FF84-B650-47BD-B138-1806A6129D72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98F83A-1382-4B3A-BD4E-4A043B2BDF4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FC8363-EA7C-46AA-9090-ABD94EFCE643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E3D7E2-2149-47D1-AC66-8FB8B84933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804823-4432-4608-8178-A3F257F47F19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9F9059-5C9D-4583-8638-8DDB0C6631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5417306-2761-46D0-ADCB-E57661074EB1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E68860-BEA7-4FEA-8B23-04A38D5526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65096C-A1E3-4CC0-B15C-0B5812B836BB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9C9FA8-0A6A-458F-BFC6-4A98AC1344A5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C78E81-4E63-427D-BD1D-5FD55A894C5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891974-2A7F-4826-856C-EF0FACC73D06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7EE6E-4DC2-4BE7-82ED-AC0AFE6773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C114E85-1F59-4756-AAF0-DD99F1B5E48D}" type="datetime1">
              <a:rPr lang="ru-RU" smtClean="0"/>
              <a:pPr>
                <a:defRPr/>
              </a:pPr>
              <a:t>22.11.2021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5AE6300-EB83-410A-98F0-27F9940C1E7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ransition spd="med">
    <p:cover/>
  </p:transition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22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11" Type="http://schemas.openxmlformats.org/officeDocument/2006/relationships/image" Target="../media/image5.jpeg"/><Relationship Id="rId5" Type="http://schemas.openxmlformats.org/officeDocument/2006/relationships/diagramLayout" Target="../diagrams/layout1.xml"/><Relationship Id="rId10" Type="http://schemas.openxmlformats.org/officeDocument/2006/relationships/image" Target="../media/image4.jpeg"/><Relationship Id="rId4" Type="http://schemas.openxmlformats.org/officeDocument/2006/relationships/diagramData" Target="../diagrams/data1.xml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10" Type="http://schemas.openxmlformats.org/officeDocument/2006/relationships/image" Target="../media/image5.jpeg"/><Relationship Id="rId4" Type="http://schemas.openxmlformats.org/officeDocument/2006/relationships/diagramLayout" Target="../diagrams/layout2.xml"/><Relationship Id="rId9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hyperlink" Target="https://ru.wikipedia.org/wiki/%D0%A0%D0%B0%D0%B9%D0%BE%D0%BD%D1%8B_%D0%A0%D0%BE%D1%81%D1%81%D0%B8%D0%B8" TargetMode="External"/><Relationship Id="rId7" Type="http://schemas.openxmlformats.org/officeDocument/2006/relationships/hyperlink" Target="https://ru.wikipedia.org/wiki/%D0%A0%D0%BE%D1%81%D1%81%D0%B8%D1%8F" TargetMode="External"/><Relationship Id="rId12" Type="http://schemas.openxmlformats.org/officeDocument/2006/relationships/image" Target="../media/image5.jpeg"/><Relationship Id="rId2" Type="http://schemas.openxmlformats.org/officeDocument/2006/relationships/hyperlink" Target="https://ru.wikipedia.org/wiki/%D0%90%D0%B4%D0%BC%D0%B8%D0%BD%D0%B8%D1%81%D1%82%D1%80%D0%B0%D1%82%D0%B8%D0%B2%D0%BD%D0%BE-%D1%82%D0%B5%D1%80%D1%80%D0%B8%D1%82%D0%BE%D1%80%D0%B8%D0%B0%D0%BB%D1%8C%D0%BD%D0%BE%D0%B5_%D0%B4%D0%B5%D0%BB%D0%B5%D0%BD%D0%B8%D0%B5_%D0%9A%D1%83%D1%80%D1%81%D0%BA%D0%BE%D0%B9_%D0%BE%D0%B1%D0%BB%D0%B0%D1%81%D1%82%D0%B8#&#1040;&#1076;&#1084;&#1080;&#1085;&#1080;&#1089;&#1090;&#1088;&#1072;&#1090;&#1080;&#1074;&#1085;&#1086;-&#1090;&#1077;&#1088;&#1088;&#1080;&#1090;&#1086;&#1088;&#1080;&#1072;&#1083;&#1100;&#1085;&#1086;&#1077;_&#1091;&#1089;&#1090;&#1088;&#1086;&#1081;&#1089;&#1090;&#1074;&#1086;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u.wikipedia.org/wiki/%D0%9A%D1%83%D1%80%D1%81%D0%BA%D0%B0%D1%8F_%D0%BE%D0%B1%D0%BB%D0%B0%D1%81%D1%82%D1%8C" TargetMode="External"/><Relationship Id="rId11" Type="http://schemas.openxmlformats.org/officeDocument/2006/relationships/image" Target="../media/image4.jpeg"/><Relationship Id="rId5" Type="http://schemas.openxmlformats.org/officeDocument/2006/relationships/hyperlink" Target="https://ru.wikipedia.org/wiki/%D0%9C%D1%83%D0%BD%D0%B8%D1%86%D0%B8%D0%BF%D0%B0%D0%BB%D1%8C%D0%BD%D1%8B%D0%B9_%D1%80%D0%B0%D0%B9%D0%BE%D0%BD" TargetMode="External"/><Relationship Id="rId10" Type="http://schemas.openxmlformats.org/officeDocument/2006/relationships/image" Target="../media/image9.jpeg"/><Relationship Id="rId4" Type="http://schemas.openxmlformats.org/officeDocument/2006/relationships/hyperlink" Target="https://ru.wikipedia.org/wiki/%D0%9C%D1%83%D0%BD%D0%B8%D1%86%D0%B8%D0%BF%D0%B0%D0%BB%D1%8C%D0%BD%D0%BE%D0%B5_%D0%BE%D0%B1%D1%80%D0%B0%D0%B7%D0%BE%D0%B2%D0%B0%D0%BD%D0%B8%D0%B5" TargetMode="External"/><Relationship Id="rId9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11" Type="http://schemas.openxmlformats.org/officeDocument/2006/relationships/image" Target="../media/image5.jpeg"/><Relationship Id="rId5" Type="http://schemas.openxmlformats.org/officeDocument/2006/relationships/image" Target="../media/image36.jpeg"/><Relationship Id="rId10" Type="http://schemas.openxmlformats.org/officeDocument/2006/relationships/image" Target="../media/image4.jpeg"/><Relationship Id="rId4" Type="http://schemas.openxmlformats.org/officeDocument/2006/relationships/image" Target="../media/image35.jpeg"/><Relationship Id="rId9" Type="http://schemas.openxmlformats.org/officeDocument/2006/relationships/image" Target="../media/image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41.jpeg"/><Relationship Id="rId7" Type="http://schemas.openxmlformats.org/officeDocument/2006/relationships/image" Target="../media/image4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42.jpeg"/><Relationship Id="rId4" Type="http://schemas.openxmlformats.org/officeDocument/2006/relationships/chart" Target="../charts/char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9.jpeg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6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Relationship Id="rId9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7"/>
          <p:cNvSpPr txBox="1">
            <a:spLocks noChangeArrowheads="1"/>
          </p:cNvSpPr>
          <p:nvPr/>
        </p:nvSpPr>
        <p:spPr>
          <a:xfrm>
            <a:off x="2699792" y="2060848"/>
            <a:ext cx="3744416" cy="2000264"/>
          </a:xfrm>
          <a:prstGeom prst="rect">
            <a:avLst/>
          </a:prstGeom>
          <a:noFill/>
        </p:spPr>
        <p:txBody>
          <a:bodyPr anchor="ctr">
            <a:noAutofit/>
          </a:bodyPr>
          <a:lstStyle/>
          <a:p>
            <a:pPr algn="ctr">
              <a:defRPr/>
            </a:pP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</a:rPr>
              <a:t>Муниципального района «Советский район» Курской области на 2022 и на плановый период 2023 и 2024 годов»</a:t>
            </a:r>
          </a:p>
        </p:txBody>
      </p:sp>
      <p:sp>
        <p:nvSpPr>
          <p:cNvPr id="12" name="Заголовок 1"/>
          <p:cNvSpPr txBox="1">
            <a:spLocks/>
          </p:cNvSpPr>
          <p:nvPr/>
        </p:nvSpPr>
        <p:spPr bwMode="gray">
          <a:xfrm>
            <a:off x="287016" y="1124744"/>
            <a:ext cx="8856984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eorgia" pitchFamily="18" charset="0"/>
                <a:ea typeface="+mj-ea"/>
                <a:cs typeface="+mj-cs"/>
              </a:rPr>
              <a:t>БЮДЖЕТ ДЛЯ ГРАЖДАН</a:t>
            </a: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2627313" y="2960688"/>
            <a:ext cx="6516687" cy="1042987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rebuchet MS" pitchFamily="34" charset="0"/>
              <a:ea typeface="+mj-ea"/>
              <a:cs typeface="+mj-cs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6696044" y="6429396"/>
            <a:ext cx="2447956" cy="679429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</a:t>
            </a:fld>
            <a:endParaRPr lang="ru-RU" dirty="0"/>
          </a:p>
        </p:txBody>
      </p:sp>
      <p:pic>
        <p:nvPicPr>
          <p:cNvPr id="9" name="Рисунок 8" descr="http://prockurskobl.ru/upload/image/big4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017" y="1956951"/>
            <a:ext cx="2334060" cy="26071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avatars.mds.yandex.net/get-altay/1881820/2a0000016ae32249dbda688897b95293ba58/XXL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076" y="4564083"/>
            <a:ext cx="3781114" cy="2274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"/>
            <a:ext cx="4194616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206/3031798/img_4482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190" y="1919001"/>
            <a:ext cx="2741811" cy="2645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0" name="Picture 2" descr="http://www.adzinstva.by/wp-content/uploads/2012/12/0_7e8ac_c112dbaf_X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908720"/>
            <a:ext cx="3456384" cy="333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Блок-схема: узел 8"/>
          <p:cNvSpPr/>
          <p:nvPr/>
        </p:nvSpPr>
        <p:spPr>
          <a:xfrm>
            <a:off x="5148064" y="1844824"/>
            <a:ext cx="1008112" cy="985312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РАСХОДЫ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3131840" y="2780928"/>
            <a:ext cx="1008112" cy="992722"/>
          </a:xfrm>
          <a:prstGeom prst="flowChartConnector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ДОХОДЫ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3857620" y="214290"/>
            <a:ext cx="3143272" cy="974430"/>
          </a:xfrm>
          <a:prstGeom prst="rect">
            <a:avLst/>
          </a:prstGeom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11" name="Схема 10"/>
          <p:cNvGraphicFramePr/>
          <p:nvPr/>
        </p:nvGraphicFramePr>
        <p:xfrm>
          <a:off x="323528" y="3429000"/>
          <a:ext cx="8391876" cy="32702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763688" y="3645024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err="1"/>
              <a:t>Профицит</a:t>
            </a:r>
            <a:endParaRPr lang="ru-RU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3645024"/>
            <a:ext cx="12241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/>
              <a:t>Дефицит</a:t>
            </a:r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72008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4578" name="Picture 2" descr="http://dlhednzd5e78n.cloudfront.net/wp-content/uploads/2013/04/1040136_82699226_SXC-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429000"/>
            <a:ext cx="734481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9"/>
          <p:cNvSpPr>
            <a:spLocks noChangeArrowheads="1"/>
          </p:cNvSpPr>
          <p:nvPr/>
        </p:nvSpPr>
        <p:spPr bwMode="auto">
          <a:xfrm>
            <a:off x="0" y="1071546"/>
            <a:ext cx="89644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t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1"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СБАЛАНСИРОВАННОСТЬ БЮДЖЕТА</a:t>
            </a: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 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259632" y="4653136"/>
            <a:ext cx="1584176" cy="1512168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ДОХОДЫ</a:t>
            </a:r>
          </a:p>
        </p:txBody>
      </p:sp>
      <p:sp>
        <p:nvSpPr>
          <p:cNvPr id="7" name="Овал 6"/>
          <p:cNvSpPr/>
          <p:nvPr/>
        </p:nvSpPr>
        <p:spPr>
          <a:xfrm>
            <a:off x="6156176" y="4797152"/>
            <a:ext cx="1584176" cy="142762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cap="all" dirty="0">
                <a:ln w="9000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РАСХОДЫ</a:t>
            </a: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7504" y="1700808"/>
            <a:ext cx="8821488" cy="163121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означает, что объем предусмотренных бюджетом расходов соответствует суммарному объему доходов бюджета и поступлений источников финансирования его дефицита, уменьшенных на суммы выплат из бюджета, связанных с источниками финансирования дефицита бюджета и изменением остатков на счетах по учету средств бюджетов.</a:t>
            </a:r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7650" name="Picture 2" descr="http://msk.doski.ru/i/51/49/514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08920"/>
            <a:ext cx="9144000" cy="414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graphicFrame>
        <p:nvGraphicFramePr>
          <p:cNvPr id="11" name="Содержимое 10"/>
          <p:cNvGraphicFramePr>
            <a:graphicFrameLocks noGrp="1"/>
          </p:cNvGraphicFramePr>
          <p:nvPr>
            <p:ph idx="4294967295"/>
          </p:nvPr>
        </p:nvGraphicFramePr>
        <p:xfrm>
          <a:off x="0" y="2132856"/>
          <a:ext cx="91440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2" name="TextBox 1"/>
          <p:cNvSpPr txBox="1">
            <a:spLocks noChangeArrowheads="1"/>
          </p:cNvSpPr>
          <p:nvPr/>
        </p:nvSpPr>
        <p:spPr bwMode="auto">
          <a:xfrm>
            <a:off x="0" y="1124744"/>
            <a:ext cx="9144000" cy="1495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lnSpc>
                <a:spcPts val="2400"/>
              </a:lnSpc>
              <a:tabLst>
                <a:tab pos="977900" algn="l"/>
                <a:tab pos="3441700" algn="l"/>
              </a:tabLst>
            </a:pPr>
            <a:r>
              <a:rPr lang="en-US" altLang="zh-CN" sz="2400" b="1" spc="150" dirty="0" err="1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Из</a:t>
            </a:r>
            <a:r>
              <a:rPr lang="en-US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 каких поступлений в настоящее время формируется доходная</a:t>
            </a:r>
            <a:r>
              <a:rPr lang="ru-RU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 </a:t>
            </a:r>
            <a:r>
              <a:rPr lang="en-US" altLang="zh-CN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宋体"/>
                <a:cs typeface="Times New Roman" pitchFamily="18" charset="0"/>
              </a:rPr>
              <a:t>часть бюджета?</a:t>
            </a:r>
          </a:p>
          <a:p>
            <a:pPr algn="ctr">
              <a:lnSpc>
                <a:spcPts val="500"/>
              </a:lnSpc>
              <a:tabLst>
                <a:tab pos="977900" algn="l"/>
                <a:tab pos="3441700" algn="l"/>
              </a:tabLst>
            </a:pPr>
            <a:r>
              <a:rPr lang="en-US" altLang="zh-CN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ea typeface="宋体"/>
                <a:cs typeface="Times New Roman" pitchFamily="18" charset="0"/>
              </a:rPr>
              <a:t>	</a:t>
            </a:r>
          </a:p>
          <a:p>
            <a:pPr>
              <a:lnSpc>
                <a:spcPts val="3000"/>
              </a:lnSpc>
              <a:tabLst>
                <a:tab pos="977900" algn="l"/>
                <a:tab pos="3441700" algn="l"/>
              </a:tabLst>
            </a:pPr>
            <a:r>
              <a:rPr lang="ru-RU" sz="2400" dirty="0">
                <a:solidFill>
                  <a:srgbClr val="8E3432"/>
                </a:solidFill>
                <a:latin typeface="Impact" pitchFamily="34" charset="0"/>
                <a:cs typeface="Arial" pitchFamily="34" charset="0"/>
              </a:rPr>
              <a:t>         Доходы бюджета-</a:t>
            </a:r>
            <a:r>
              <a:rPr lang="en-US" altLang="zh-CN" sz="2400" dirty="0">
                <a:latin typeface="Times New Roman" pitchFamily="18" charset="0"/>
                <a:ea typeface="宋体"/>
                <a:cs typeface="Times New Roman" pitchFamily="18" charset="0"/>
              </a:rPr>
              <a:t> </a:t>
            </a:r>
            <a:r>
              <a:rPr lang="en-US" altLang="zh-CN" sz="2200" dirty="0">
                <a:latin typeface="Times New Roman" pitchFamily="18" charset="0"/>
                <a:ea typeface="宋体"/>
                <a:cs typeface="Times New Roman" pitchFamily="18" charset="0"/>
              </a:rPr>
              <a:t>безвозмездные и безвозвратные поступления денежных средств в бюджет</a:t>
            </a:r>
            <a:r>
              <a:rPr lang="ru-RU" altLang="zh-CN" sz="2200" dirty="0">
                <a:latin typeface="Times New Roman" pitchFamily="18" charset="0"/>
                <a:ea typeface="宋体"/>
                <a:cs typeface="Times New Roman" pitchFamily="18" charset="0"/>
              </a:rPr>
              <a:t>.</a:t>
            </a:r>
            <a:endParaRPr lang="en-US" altLang="zh-CN" sz="2200" dirty="0"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-15090" y="1124744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8674" name="Picture 2" descr="http://kursk.bezformata.ru/content/image612595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4002534" cy="3286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412776"/>
            <a:ext cx="9144000" cy="575841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kern="12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НАЛОГОВЫЕ ДОХОДЫ</a:t>
            </a:r>
            <a:endParaRPr lang="ru-RU" b="1" kern="12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3563888" y="2132856"/>
            <a:ext cx="5580112" cy="4536504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 (налог на доходы физических лиц; госпошлина; 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алог взимаемый в связи с применением упрощенной и патентной системы налогообложения,</a:t>
            </a:r>
            <a:r>
              <a:rPr lang="ru-RU" sz="2000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акцизы на нефтепродукты, единый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сельско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- хозяйственный налог и другие) </a:t>
            </a:r>
          </a:p>
          <a:p>
            <a:pPr>
              <a:defRPr/>
            </a:pPr>
            <a:endParaRPr lang="ru-RU" sz="2000" dirty="0"/>
          </a:p>
          <a:p>
            <a:pPr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980728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29698" name="Picture 4" descr="http://www.pro-goroda.ru/sites/default/files/styles/news-fullnode-main-pic/public/field/image/800x600_1307023870_dengi-novostivl-r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4500570"/>
            <a:ext cx="2411760" cy="1929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9" name="Picture 2" descr="http://download.taxifm.ru/pub/139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10335" y="2564904"/>
            <a:ext cx="3833665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14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96752"/>
            <a:ext cx="9144000" cy="647700"/>
          </a:xfrm>
          <a:noFill/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" y="2132856"/>
            <a:ext cx="5364087" cy="4536504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tabLst>
                <a:tab pos="50800" algn="l"/>
                <a:tab pos="152400" algn="l"/>
                <a:tab pos="203200" algn="l"/>
                <a:tab pos="254000" algn="l"/>
                <a:tab pos="381000" algn="l"/>
                <a:tab pos="469900" algn="l"/>
                <a:tab pos="673100" algn="l"/>
              </a:tabLst>
              <a:defRPr/>
            </a:pPr>
            <a:r>
              <a:rPr lang="en-US" altLang="zh-CN" sz="22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		</a:t>
            </a:r>
            <a:r>
              <a:rPr lang="ru-RU" altLang="zh-CN" sz="22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К 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неналоговым доходам относятся: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доходы от использования имущества, доходы от продажи материальных и нематериальных активов, доходы от оказания платных услуг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Arial" pitchFamily="34" charset="0"/>
              </a:rPr>
              <a:t>, а 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та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кже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платежи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в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виде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штрафов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или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иных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с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анкций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за</a:t>
            </a: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ru-RU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н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арушение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законо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 </a:t>
            </a:r>
            <a:r>
              <a:rPr lang="en-US" altLang="zh-CN" sz="2000" dirty="0" err="1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дательства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Arial" pitchFamily="34" charset="0"/>
              </a:rPr>
              <a:t> и другие</a:t>
            </a:r>
            <a:r>
              <a:rPr lang="ru-RU" altLang="zh-CN" sz="2000" dirty="0">
                <a:solidFill>
                  <a:srgbClr val="000000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</a:t>
            </a:r>
            <a:endParaRPr lang="ru-RU" sz="2000" dirty="0">
              <a:solidFill>
                <a:srgbClr val="000000"/>
              </a:solidFill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1124744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0722" name="Picture 4" descr="http://www.oreninform.ru/upload/iblock/e86/b225f2572bb505a10ff7d0636b3f5bbc0738c67e_1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99234"/>
            <a:ext cx="4211960" cy="25587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76518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15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96752"/>
            <a:ext cx="9144000" cy="1143000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defRPr/>
            </a:pPr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БЕЗВОЗМЕЗДНЫЕ ПОСТУПЛЕНИЯ</a:t>
            </a: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3275856" y="2348880"/>
            <a:ext cx="5643562" cy="3500437"/>
          </a:xfrm>
          <a:prstGeom prst="horizont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just">
              <a:defRPr/>
            </a:pPr>
            <a:r>
              <a:rPr lang="ru-RU" sz="2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Поступления в бюджет на безвозмездной и безвозвратной основе из областного бюджета (дотации, субсидии, субвенции), а также перечисления от физических и юридических лиц (кроме налоговых и неналоговых доходов).</a:t>
            </a: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auto">
          <a:xfrm>
            <a:off x="0" y="980728"/>
            <a:ext cx="9159090" cy="158417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" name="object 8"/>
          <p:cNvSpPr>
            <a:spLocks noChangeArrowheads="1"/>
          </p:cNvSpPr>
          <p:nvPr/>
        </p:nvSpPr>
        <p:spPr bwMode="auto">
          <a:xfrm>
            <a:off x="0" y="2924175"/>
            <a:ext cx="9144000" cy="11303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10"/>
          <p:cNvSpPr>
            <a:spLocks noChangeArrowheads="1"/>
          </p:cNvSpPr>
          <p:nvPr/>
        </p:nvSpPr>
        <p:spPr bwMode="auto">
          <a:xfrm>
            <a:off x="0" y="4054475"/>
            <a:ext cx="9144000" cy="13430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12"/>
          <p:cNvSpPr>
            <a:spLocks noChangeArrowheads="1"/>
          </p:cNvSpPr>
          <p:nvPr/>
        </p:nvSpPr>
        <p:spPr bwMode="auto">
          <a:xfrm>
            <a:off x="0" y="5397500"/>
            <a:ext cx="9144000" cy="134386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bject 15"/>
          <p:cNvSpPr txBox="1">
            <a:spLocks noChangeArrowheads="1"/>
          </p:cNvSpPr>
          <p:nvPr/>
        </p:nvSpPr>
        <p:spPr bwMode="auto">
          <a:xfrm>
            <a:off x="0" y="2348880"/>
            <a:ext cx="9144000" cy="4052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173038" algn="ctr"/>
            <a:r>
              <a:rPr lang="ru-RU" sz="40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Виды межбюджетных трансфертов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Dotatio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 дар, пожертвование)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без определения конкретной цели их использования</a:t>
            </a:r>
          </a:p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СУБВЕНЦИИ</a:t>
            </a:r>
          </a:p>
          <a:p>
            <a:pPr marL="173038"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Subvenire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приходить на помощь) </a:t>
            </a:r>
          </a:p>
          <a:p>
            <a:pPr marL="173038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на финансирование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«переданных» другим публично-правовым образованиям полномочий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marL="173038"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СУБСИДИИ</a:t>
            </a:r>
          </a:p>
          <a:p>
            <a:pPr marL="173038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(от лат. «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Subsidium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» -поддержка)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173038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Предоставляются на условиях долевого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расходов других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бюджетов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16</a:t>
            </a:fld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323528" y="908720"/>
            <a:ext cx="8712968" cy="19082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endParaRPr lang="ru-RU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Межбюджетные трансферты 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денежные средства, перечисляемые из одного бюджета бюджетной системы Российской Федерации другому. </a:t>
            </a:r>
          </a:p>
          <a:p>
            <a:pPr algn="ctr" fontAlgn="auto">
              <a:lnSpc>
                <a:spcPts val="2400"/>
              </a:lnSpc>
              <a:spcAft>
                <a:spcPts val="0"/>
              </a:spcAft>
              <a:defRPr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Это основной вид безвозмездных перечислений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000" b="1" u="sng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u="sng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sp>
        <p:nvSpPr>
          <p:cNvPr id="20" name="TextBox 1"/>
          <p:cNvSpPr txBox="1"/>
          <p:nvPr/>
        </p:nvSpPr>
        <p:spPr>
          <a:xfrm>
            <a:off x="5796136" y="2204864"/>
            <a:ext cx="801778" cy="216024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endParaRPr lang="ru-RU" sz="1100" dirty="0"/>
          </a:p>
        </p:txBody>
      </p:sp>
      <p:pic>
        <p:nvPicPr>
          <p:cNvPr id="14" name="Рисунок 13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AutoShape 749"/>
          <p:cNvSpPr>
            <a:spLocks noChangeArrowheads="1"/>
          </p:cNvSpPr>
          <p:nvPr/>
        </p:nvSpPr>
        <p:spPr bwMode="auto">
          <a:xfrm>
            <a:off x="514350" y="1089467"/>
            <a:ext cx="8090098" cy="1023125"/>
          </a:xfrm>
          <a:prstGeom prst="flowChartAlternateProcess">
            <a:avLst/>
          </a:prstGeom>
          <a:solidFill>
            <a:schemeClr val="tx2">
              <a:lumMod val="60000"/>
              <a:lumOff val="40000"/>
            </a:schemeClr>
          </a:solidFill>
          <a:ln w="38100">
            <a:solidFill>
              <a:schemeClr val="lt1">
                <a:lumMod val="95000"/>
                <a:lumOff val="0"/>
              </a:schemeClr>
            </a:solidFill>
            <a:miter lim="800000"/>
            <a:headEnd/>
            <a:tailEnd/>
          </a:ln>
          <a:effectLst>
            <a:outerShdw dist="28398" dir="3806097" algn="ctr" rotWithShape="0">
              <a:schemeClr val="accent1">
                <a:lumMod val="50000"/>
                <a:lumOff val="0"/>
                <a:alpha val="50000"/>
              </a:schemeClr>
            </a:outerShdw>
          </a:effectLst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Основные параметры прогноза социально - экономического развития</a:t>
            </a:r>
            <a:endParaRPr lang="ru-RU" dirty="0"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solidFill>
                  <a:srgbClr val="FFFFFF"/>
                </a:solidFill>
                <a:effectLst/>
                <a:latin typeface="Impact" panose="020B080603090205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Советского района Курской области на долгосрочный период 2022 - 2024 годы</a:t>
            </a:r>
            <a:endParaRPr lang="ru-RU" dirty="0">
              <a:effectLst/>
              <a:latin typeface="Impact" panose="020B080603090205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FFFF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6780542"/>
              </p:ext>
            </p:extLst>
          </p:nvPr>
        </p:nvGraphicFramePr>
        <p:xfrm>
          <a:off x="457200" y="2256607"/>
          <a:ext cx="8229600" cy="42640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80027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4578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9353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005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89555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93914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5369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Единица измерения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2021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2024 г.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прогноз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промышленного производства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2075,4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2171,2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2291,5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2431,3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Темпы роста объема промышленного производства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предыдущему году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101,3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101,9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58801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реализации продукции сельского хозяйства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5422,8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5623,7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5885,9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6173,2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Темпы роста объема реализации продукции сельского хозяйства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к предыдущему году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97,6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Фонд заработной платы работников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 рублей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1426,8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1499,1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1562,5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1625,0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9972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населения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16175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15996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15827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15665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9880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Среднесписочная численность работников организаций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человек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3576,1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3569,6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3569,6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3569,6</a:t>
                      </a: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2257401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spd="med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 bwMode="auto">
          <a:xfrm>
            <a:off x="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11" name="Picture 4" descr="C:\Documents and Settings\User\Мои документы\Мои рисунки\33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2918"/>
            <a:ext cx="2422622" cy="1615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4" name="Picture 2" descr="http://www.kurskadmin.ru/sites/default/files/field/image/1_5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229200"/>
            <a:ext cx="2896411" cy="18002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295636" y="4075513"/>
            <a:ext cx="6552728" cy="93610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Оптимизация расходов бюджета муниципального района. </a:t>
            </a:r>
            <a:r>
              <a:rPr lang="ru-RU" altLang="ko-KR" sz="2000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Принятие новых видов расходов только после соответствующей оценки их эффективности</a:t>
            </a:r>
            <a:endParaRPr lang="en-US" altLang="ko-KR" sz="2000" dirty="0">
              <a:solidFill>
                <a:schemeClr val="tx1"/>
              </a:solidFill>
              <a:latin typeface="Times New Roman" pitchFamily="18" charset="0"/>
              <a:ea typeface="굴림" pitchFamily="50" charset="-127"/>
              <a:cs typeface="Times New Roman" pitchFamily="18" charset="0"/>
            </a:endParaRPr>
          </a:p>
          <a:p>
            <a:pPr algn="ctr"/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1916832"/>
            <a:ext cx="8064896" cy="432048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Обеспечение сбалансированности бюджета района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935596" y="2606897"/>
            <a:ext cx="7272808" cy="1080120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собственных доходов бюджета. </a:t>
            </a:r>
            <a:r>
              <a:rPr lang="ru-RU" altLang="ko-KR" sz="2000" dirty="0">
                <a:solidFill>
                  <a:schemeClr val="tx1"/>
                </a:solidFill>
                <a:latin typeface="Times New Roman" pitchFamily="18" charset="0"/>
                <a:ea typeface="굴림" pitchFamily="50" charset="-127"/>
                <a:cs typeface="Times New Roman" pitchFamily="18" charset="0"/>
              </a:rPr>
              <a:t>Выявление резервов и перераспределение их в пользу приоритетных направлений, создающих условия для экономического роста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1052736"/>
            <a:ext cx="9144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Основные задачи бюджетной политики муниципального района «Советский район» </a:t>
            </a:r>
            <a:r>
              <a:rPr lang="ru-RU" sz="2400" b="1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на 2022 – 2024 </a:t>
            </a: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годы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Рисунок 14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/>
        </p:nvSpPr>
        <p:spPr bwMode="auto">
          <a:xfrm>
            <a:off x="-15090" y="980728"/>
            <a:ext cx="9159090" cy="129614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34819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0" name="Rectangle 35"/>
          <p:cNvSpPr>
            <a:spLocks noChangeArrowheads="1"/>
          </p:cNvSpPr>
          <p:nvPr/>
        </p:nvSpPr>
        <p:spPr bwMode="auto">
          <a:xfrm>
            <a:off x="0" y="2338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4827" name="TextBox 11"/>
          <p:cNvSpPr txBox="1">
            <a:spLocks noChangeArrowheads="1"/>
          </p:cNvSpPr>
          <p:nvPr/>
        </p:nvSpPr>
        <p:spPr bwMode="auto">
          <a:xfrm>
            <a:off x="7215174" y="1988840"/>
            <a:ext cx="19288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Тыс. руб.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9512" y="5929330"/>
            <a:ext cx="8964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"/>
            <a:endParaRPr lang="ru-RU" sz="1200" b="1" dirty="0"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14348" y="250030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347864" y="2780928"/>
            <a:ext cx="92869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100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4716016" y="1988840"/>
            <a:ext cx="14287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/>
              <a:t>          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5868144" y="2348880"/>
            <a:ext cx="1428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  <p:graphicFrame>
        <p:nvGraphicFramePr>
          <p:cNvPr id="19" name="Диаграмма 18"/>
          <p:cNvGraphicFramePr/>
          <p:nvPr>
            <p:extLst>
              <p:ext uri="{D42A27DB-BD31-4B8C-83A1-F6EECF244321}">
                <p14:modId xmlns:p14="http://schemas.microsoft.com/office/powerpoint/2010/main" val="3647837659"/>
              </p:ext>
            </p:extLst>
          </p:nvPr>
        </p:nvGraphicFramePr>
        <p:xfrm>
          <a:off x="0" y="1988840"/>
          <a:ext cx="655272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" name="Picture 11" descr="http://www.vladtime.ru/uploads/posts/2016-01/1453657056_newsvideopic_gorsovet-utverdil-byudget-2015-odessa-zarabotaet42912_730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2852936"/>
            <a:ext cx="2923258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2" name="AutoShape 2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4" name="AutoShape 4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0" y="1124744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Доходы бюджета муниципального района «Советский район»</a:t>
            </a: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20" name="Рисунок 19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Рисунок 23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Рисунок 24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67944" y="1052736"/>
            <a:ext cx="50760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  <a:p>
            <a:r>
              <a:rPr lang="ru-RU" sz="2000" b="1" dirty="0" err="1"/>
              <a:t>Сове́тский</a:t>
            </a:r>
            <a:r>
              <a:rPr lang="ru-RU" sz="2000" b="1" dirty="0"/>
              <a:t> район</a:t>
            </a:r>
            <a:r>
              <a:rPr lang="ru-RU" sz="2000" dirty="0"/>
              <a:t> — </a:t>
            </a:r>
            <a:r>
              <a:rPr lang="ru-RU" sz="2000" dirty="0">
                <a:hlinkClick r:id="rId2" tooltip="Административно-территориальное деление Курской области"/>
              </a:rPr>
              <a:t>административно-территориальная единица</a:t>
            </a:r>
            <a:r>
              <a:rPr lang="ru-RU" sz="2000" dirty="0"/>
              <a:t> (</a:t>
            </a:r>
            <a:r>
              <a:rPr lang="ru-RU" sz="2000" dirty="0">
                <a:hlinkClick r:id="rId3" tooltip="Районы России"/>
              </a:rPr>
              <a:t>район</a:t>
            </a:r>
            <a:r>
              <a:rPr lang="ru-RU" sz="2000" dirty="0"/>
              <a:t>) и </a:t>
            </a:r>
            <a:r>
              <a:rPr lang="ru-RU" sz="2000" dirty="0">
                <a:hlinkClick r:id="rId4" tooltip="Муниципальное образование"/>
              </a:rPr>
              <a:t>муниципальное образование</a:t>
            </a:r>
            <a:r>
              <a:rPr lang="ru-RU" sz="2000" dirty="0"/>
              <a:t> (</a:t>
            </a:r>
            <a:r>
              <a:rPr lang="ru-RU" sz="2000" dirty="0">
                <a:hlinkClick r:id="rId5" tooltip="Муниципальный район"/>
              </a:rPr>
              <a:t>муниципальный район</a:t>
            </a:r>
            <a:r>
              <a:rPr lang="ru-RU" sz="2000" dirty="0"/>
              <a:t>) на северо-востоке </a:t>
            </a:r>
            <a:r>
              <a:rPr lang="ru-RU" sz="2000" dirty="0">
                <a:hlinkClick r:id="rId6" tooltip="Курская область"/>
              </a:rPr>
              <a:t>Курской области</a:t>
            </a:r>
            <a:r>
              <a:rPr lang="ru-RU" sz="2000" dirty="0"/>
              <a:t> </a:t>
            </a:r>
            <a:r>
              <a:rPr lang="ru-RU" sz="2000" dirty="0">
                <a:hlinkClick r:id="rId7" tooltip="Россия"/>
              </a:rPr>
              <a:t>России</a:t>
            </a:r>
            <a:r>
              <a:rPr lang="ru-RU" sz="2000" dirty="0"/>
              <a:t>. </a:t>
            </a:r>
            <a:endParaRPr lang="ru-RU" sz="2000" b="1" dirty="0"/>
          </a:p>
          <a:p>
            <a:r>
              <a:rPr lang="ru-RU" sz="2000" b="1" dirty="0"/>
              <a:t>Районный центр</a:t>
            </a:r>
            <a:endParaRPr lang="ru-RU" sz="2000" dirty="0"/>
          </a:p>
          <a:p>
            <a:r>
              <a:rPr lang="ru-RU" sz="2000" dirty="0"/>
              <a:t>Посёлок городского типа Кшенский</a:t>
            </a:r>
          </a:p>
          <a:p>
            <a:r>
              <a:rPr lang="ru-RU" sz="2000" dirty="0"/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7504" y="3951608"/>
            <a:ext cx="403244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Площадь района 1150 км². Район граничит с </a:t>
            </a:r>
            <a:r>
              <a:rPr lang="ru-RU" sz="1600" dirty="0" err="1"/>
              <a:t>Черемисиновским</a:t>
            </a:r>
            <a:r>
              <a:rPr lang="ru-RU" sz="1600" dirty="0"/>
              <a:t>, </a:t>
            </a:r>
            <a:r>
              <a:rPr lang="ru-RU" sz="1600" dirty="0" err="1"/>
              <a:t>Тимским</a:t>
            </a:r>
            <a:r>
              <a:rPr lang="ru-RU" sz="1600" dirty="0"/>
              <a:t>, </a:t>
            </a:r>
            <a:r>
              <a:rPr lang="ru-RU" sz="1600" dirty="0" err="1"/>
              <a:t>Горшеченским</a:t>
            </a:r>
            <a:r>
              <a:rPr lang="ru-RU" sz="1600" dirty="0"/>
              <a:t>, </a:t>
            </a:r>
            <a:r>
              <a:rPr lang="ru-RU" sz="1600" dirty="0" err="1"/>
              <a:t>Касторенским</a:t>
            </a:r>
            <a:r>
              <a:rPr lang="ru-RU" sz="1600" dirty="0"/>
              <a:t> районами Курской области, также с </a:t>
            </a:r>
            <a:r>
              <a:rPr lang="ru-RU" sz="1600" dirty="0" err="1"/>
              <a:t>Воловским</a:t>
            </a:r>
            <a:r>
              <a:rPr lang="ru-RU" sz="1600" dirty="0"/>
              <a:t> районом Липецкой области и </a:t>
            </a:r>
            <a:r>
              <a:rPr lang="ru-RU" sz="1600" dirty="0" err="1"/>
              <a:t>Должанским</a:t>
            </a:r>
            <a:r>
              <a:rPr lang="ru-RU" sz="1600" dirty="0"/>
              <a:t> районом Орловской области.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Численность населения Советского района на 01.01.2021 г. – 16 175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человека.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10" name="Рисунок 9" descr="http://www.dddkursk.ru/image/lenta/054074.1.jpg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5"/>
            <a:ext cx="4067944" cy="27363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temples.ru/private/f000264/264_0345870b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71135"/>
            <a:ext cx="4632573" cy="2473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s://imageup.ru/img166/3167275/dsc05252.jpg"/>
          <p:cNvPicPr/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0"/>
            <a:ext cx="3773675" cy="890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6126" y="-32193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Прямоугольник 37"/>
          <p:cNvSpPr/>
          <p:nvPr/>
        </p:nvSpPr>
        <p:spPr bwMode="auto">
          <a:xfrm>
            <a:off x="-15090" y="980728"/>
            <a:ext cx="9159090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116" name="TextBox 32"/>
          <p:cNvSpPr txBox="1">
            <a:spLocks noChangeArrowheads="1"/>
          </p:cNvSpPr>
          <p:nvPr/>
        </p:nvSpPr>
        <p:spPr bwMode="auto">
          <a:xfrm>
            <a:off x="5652120" y="4725144"/>
            <a:ext cx="2664296" cy="20313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7" name="Rectangle 37"/>
          <p:cNvSpPr>
            <a:spLocks noChangeArrowheads="1"/>
          </p:cNvSpPr>
          <p:nvPr/>
        </p:nvSpPr>
        <p:spPr bwMode="auto">
          <a:xfrm>
            <a:off x="179512" y="2133600"/>
            <a:ext cx="2820863" cy="15716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50000"/>
              </a:lnSpc>
            </a:pP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ДОХОДЫ всего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2022 – 566 880 тыс.рублей     </a:t>
            </a: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2023 – 515 659 тыс.рублей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024 – 531 504 тыс.рублей</a:t>
            </a:r>
          </a:p>
        </p:txBody>
      </p:sp>
      <p:sp>
        <p:nvSpPr>
          <p:cNvPr id="4118" name="TextBox 40"/>
          <p:cNvSpPr txBox="1">
            <a:spLocks noChangeArrowheads="1"/>
          </p:cNvSpPr>
          <p:nvPr/>
        </p:nvSpPr>
        <p:spPr bwMode="auto">
          <a:xfrm>
            <a:off x="5652120" y="4941168"/>
            <a:ext cx="254338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2022 – 155 600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2023 – 144 081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2024 – 146 138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19" name="TextBox 41"/>
          <p:cNvSpPr txBox="1">
            <a:spLocks noChangeArrowheads="1"/>
          </p:cNvSpPr>
          <p:nvPr/>
        </p:nvSpPr>
        <p:spPr bwMode="auto">
          <a:xfrm>
            <a:off x="5652120" y="5949280"/>
            <a:ext cx="26642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2022 –  35 812 тыс.рублей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2023 –  35 107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2024 –  35 107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20" name="TextBox 42"/>
          <p:cNvSpPr txBox="1">
            <a:spLocks noChangeArrowheads="1"/>
          </p:cNvSpPr>
          <p:nvPr/>
        </p:nvSpPr>
        <p:spPr bwMode="auto">
          <a:xfrm>
            <a:off x="1331640" y="6165304"/>
            <a:ext cx="696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2022</a:t>
            </a:r>
            <a:endParaRPr lang="ru-RU" dirty="0"/>
          </a:p>
        </p:txBody>
      </p:sp>
      <p:sp>
        <p:nvSpPr>
          <p:cNvPr id="4121" name="TextBox 43"/>
          <p:cNvSpPr txBox="1">
            <a:spLocks noChangeArrowheads="1"/>
          </p:cNvSpPr>
          <p:nvPr/>
        </p:nvSpPr>
        <p:spPr bwMode="auto">
          <a:xfrm>
            <a:off x="6948264" y="4005064"/>
            <a:ext cx="696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2024</a:t>
            </a:r>
            <a:endParaRPr lang="ru-RU" dirty="0"/>
          </a:p>
        </p:txBody>
      </p:sp>
      <p:sp>
        <p:nvSpPr>
          <p:cNvPr id="4122" name="TextBox 44"/>
          <p:cNvSpPr txBox="1">
            <a:spLocks noChangeArrowheads="1"/>
          </p:cNvSpPr>
          <p:nvPr/>
        </p:nvSpPr>
        <p:spPr bwMode="auto">
          <a:xfrm>
            <a:off x="4211960" y="5085184"/>
            <a:ext cx="696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2023</a:t>
            </a:r>
            <a:endParaRPr lang="ru-RU" dirty="0"/>
          </a:p>
        </p:txBody>
      </p:sp>
      <p:sp>
        <p:nvSpPr>
          <p:cNvPr id="47" name="Прямоугольник 46"/>
          <p:cNvSpPr/>
          <p:nvPr/>
        </p:nvSpPr>
        <p:spPr>
          <a:xfrm>
            <a:off x="-180528" y="1052736"/>
            <a:ext cx="9217024" cy="83099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Структура налоговых и неналоговых доходов бюджета</a:t>
            </a:r>
          </a:p>
          <a:p>
            <a:pPr algn="ctr"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 муниципального района «Советский район» в 2022-2024 гг.</a:t>
            </a:r>
          </a:p>
        </p:txBody>
      </p:sp>
      <p:sp>
        <p:nvSpPr>
          <p:cNvPr id="39" name="Номер слайда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20</a:t>
            </a:fld>
            <a:endParaRPr lang="ru-RU" dirty="0"/>
          </a:p>
        </p:txBody>
      </p:sp>
      <p:pic>
        <p:nvPicPr>
          <p:cNvPr id="48" name="Рисунок 47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751251">
            <a:off x="5326443" y="1824857"/>
            <a:ext cx="3315651" cy="2347502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49" name="Овал 48"/>
          <p:cNvSpPr/>
          <p:nvPr/>
        </p:nvSpPr>
        <p:spPr bwMode="auto">
          <a:xfrm>
            <a:off x="6084168" y="3356992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27,5%</a:t>
            </a:r>
          </a:p>
        </p:txBody>
      </p:sp>
      <p:sp>
        <p:nvSpPr>
          <p:cNvPr id="41" name="Овал 40"/>
          <p:cNvSpPr/>
          <p:nvPr/>
        </p:nvSpPr>
        <p:spPr bwMode="auto">
          <a:xfrm>
            <a:off x="7812360" y="1700808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6,6%</a:t>
            </a:r>
          </a:p>
        </p:txBody>
      </p:sp>
      <p:sp>
        <p:nvSpPr>
          <p:cNvPr id="4115" name="TextBox 31"/>
          <p:cNvSpPr txBox="1">
            <a:spLocks noChangeArrowheads="1"/>
          </p:cNvSpPr>
          <p:nvPr/>
        </p:nvSpPr>
        <p:spPr bwMode="auto">
          <a:xfrm>
            <a:off x="5652120" y="5661248"/>
            <a:ext cx="2590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pic>
        <p:nvPicPr>
          <p:cNvPr id="51" name="Рисунок 50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751251">
            <a:off x="2554133" y="2831313"/>
            <a:ext cx="3315651" cy="2347502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52" name="Овал 51"/>
          <p:cNvSpPr/>
          <p:nvPr/>
        </p:nvSpPr>
        <p:spPr bwMode="auto">
          <a:xfrm>
            <a:off x="4932040" y="2708920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6,8%</a:t>
            </a:r>
          </a:p>
        </p:txBody>
      </p:sp>
      <p:sp>
        <p:nvSpPr>
          <p:cNvPr id="53" name="Овал 52"/>
          <p:cNvSpPr/>
          <p:nvPr/>
        </p:nvSpPr>
        <p:spPr bwMode="auto">
          <a:xfrm>
            <a:off x="3203848" y="4437112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27,9%</a:t>
            </a:r>
          </a:p>
        </p:txBody>
      </p:sp>
      <p:pic>
        <p:nvPicPr>
          <p:cNvPr id="54" name="Рисунок 53" descr="Рисунок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126155">
            <a:off x="-145085" y="3911432"/>
            <a:ext cx="3296458" cy="2347502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55" name="Овал 54"/>
          <p:cNvSpPr/>
          <p:nvPr/>
        </p:nvSpPr>
        <p:spPr bwMode="auto">
          <a:xfrm>
            <a:off x="2205085" y="3807459"/>
            <a:ext cx="701382" cy="576064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/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6,3%</a:t>
            </a:r>
          </a:p>
        </p:txBody>
      </p:sp>
      <p:sp>
        <p:nvSpPr>
          <p:cNvPr id="56" name="Овал 55"/>
          <p:cNvSpPr/>
          <p:nvPr/>
        </p:nvSpPr>
        <p:spPr bwMode="auto">
          <a:xfrm>
            <a:off x="539552" y="5661248"/>
            <a:ext cx="792088" cy="648072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solidFill>
                  <a:schemeClr val="tx1"/>
                </a:solidFill>
                <a:latin typeface="Times New Roman" pitchFamily="18" charset="0"/>
                <a:ea typeface="Meiryo UI" pitchFamily="34" charset="-128"/>
                <a:cs typeface="Times New Roman" pitchFamily="18" charset="0"/>
              </a:rPr>
              <a:t>27,4%</a:t>
            </a:r>
          </a:p>
        </p:txBody>
      </p:sp>
      <p:pic>
        <p:nvPicPr>
          <p:cNvPr id="22" name="Рисунок 21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5119F2C9-B5C1-46A4-81B2-450DB4A61466}"/>
              </a:ext>
            </a:extLst>
          </p:cNvPr>
          <p:cNvSpPr txBox="1"/>
          <p:nvPr/>
        </p:nvSpPr>
        <p:spPr>
          <a:xfrm flipH="1">
            <a:off x="1789976" y="635635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ransition spd="med">
    <p:cover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21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14423"/>
            <a:ext cx="9144000" cy="83099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 на 2022-2024 годы </a:t>
            </a:r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97588"/>
              </p:ext>
            </p:extLst>
          </p:nvPr>
        </p:nvGraphicFramePr>
        <p:xfrm>
          <a:off x="0" y="2143116"/>
          <a:ext cx="9001188" cy="4130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879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46508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1158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50955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5826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51630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81161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</a:tblGrid>
              <a:tr h="1214446">
                <a:tc>
                  <a:txBody>
                    <a:bodyPr/>
                    <a:lstStyle/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  <a:p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 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b="1" dirty="0" err="1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вес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</a:p>
                    <a:p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2024год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(Тыс.рублей)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Удельный вес (%)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53722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Налоговые доходы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155 600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27,4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144 081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27,9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 146 138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27,5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550564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Неналоговые доходы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35 812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35 107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35 107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6,6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849656"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375 468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66,2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>
                          <a:latin typeface="Times New Roman" pitchFamily="18" charset="0"/>
                          <a:cs typeface="Times New Roman" pitchFamily="18" charset="0"/>
                        </a:rPr>
                        <a:t>336 471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65,3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350 259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65,9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15320"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566 880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515 659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531 504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6" name="Рисунок 5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45093" name="TextBox 14"/>
          <p:cNvSpPr txBox="1">
            <a:spLocks noChangeArrowheads="1"/>
          </p:cNvSpPr>
          <p:nvPr/>
        </p:nvSpPr>
        <p:spPr bwMode="auto">
          <a:xfrm>
            <a:off x="8316416" y="1844824"/>
            <a:ext cx="100012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200" dirty="0"/>
              <a:t>Тыс.руб.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6804248" y="6492875"/>
            <a:ext cx="213360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22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0" y="1071546"/>
            <a:ext cx="9144000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</a:t>
            </a:r>
          </a:p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НА 2022-2024 ГОДЫ </a:t>
            </a:r>
          </a:p>
          <a:p>
            <a:pPr algn="ctr"/>
            <a:r>
              <a:rPr lang="ru-RU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840415"/>
              </p:ext>
            </p:extLst>
          </p:nvPr>
        </p:nvGraphicFramePr>
        <p:xfrm>
          <a:off x="0" y="2276871"/>
          <a:ext cx="9144001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6003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43609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352393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rgbClr val="8E343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</a:t>
                      </a:r>
                      <a:r>
                        <a:rPr lang="ru-RU" baseline="0" dirty="0">
                          <a:solidFill>
                            <a:srgbClr val="8E3432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dirty="0">
                        <a:solidFill>
                          <a:srgbClr val="8E3432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2021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 на доходы физических лиц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143 216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131 277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119 390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120 785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Акцизы на нефтепродукты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10 954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11 055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11 067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11 340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5795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Единый налог на вмененный доход для отдельных видов деятельности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Государственная пошлина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1 373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1 818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1 818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1 818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561624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упрощенной системы налогообложения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31225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Налог, взимаемый в связи с применением патентной системы налогообложения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1 700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2 097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2 097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2 097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23027"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Единый сельскохозяйственный налог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7 290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8 523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8 847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9 201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52393">
                <a:tc>
                  <a:txBody>
                    <a:bodyPr/>
                    <a:lstStyle/>
                    <a:p>
                      <a:r>
                        <a:rPr lang="ru-RU" sz="1800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r>
                        <a:rPr lang="ru-RU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165 995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155 600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143 179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139 762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23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28311" y="1049717"/>
            <a:ext cx="8215370" cy="1384995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Структура доходов бюджета муниципального района «Советский район»  </a:t>
            </a:r>
          </a:p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на 2022-2024 годы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455269"/>
              </p:ext>
            </p:extLst>
          </p:nvPr>
        </p:nvGraphicFramePr>
        <p:xfrm>
          <a:off x="179512" y="2420888"/>
          <a:ext cx="8821645" cy="4139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7765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939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939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61251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94924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</a:tblGrid>
              <a:tr h="29903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ru-RU" sz="1800" b="0" kern="1200" dirty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43910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использования имущества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18 612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19 630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19 630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19 630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28628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продажи материальных и нематериальных активов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4 773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Штрафы, санкции,  возмещение ущерба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88177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Платежи при использовании природными ресурсами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0173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от оказания платных услуг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7 469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15 074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неналоговые</a:t>
                      </a:r>
                      <a:r>
                        <a:rPr lang="ru-RU" sz="18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доходы</a:t>
                      </a:r>
                      <a:endParaRPr lang="ru-RU" sz="18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31 728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35 812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35 107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35 107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40411"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422 020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375 468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336 471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350 259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4315" y="2407810"/>
            <a:ext cx="4071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8E3432"/>
                </a:solidFill>
              </a:rPr>
              <a:t>НЕНАЛОГОВЫЕ ДОХОДЫ</a:t>
            </a:r>
            <a:endParaRPr lang="ru-RU" dirty="0">
              <a:solidFill>
                <a:srgbClr val="8E3432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7572361" y="2132856"/>
            <a:ext cx="157163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Тыс.рублей</a:t>
            </a: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24</a:t>
            </a:fld>
            <a:endParaRPr lang="ru-RU" dirty="0"/>
          </a:p>
        </p:txBody>
      </p:sp>
      <p:pic>
        <p:nvPicPr>
          <p:cNvPr id="2" name="Picture 2" descr="http://belrn.ru/wp-content/uploads/2016/03/%D0%A1%D0%BB%D0%B0%D0%B9%D0%B420-768x5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6012160" cy="4797152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6" name="TextBox 15"/>
          <p:cNvSpPr txBox="1"/>
          <p:nvPr/>
        </p:nvSpPr>
        <p:spPr>
          <a:xfrm>
            <a:off x="150" y="1196752"/>
            <a:ext cx="9398727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Расходы бюджета муниципального района</a:t>
            </a:r>
          </a:p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 «Советский район»  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12160" y="2204864"/>
            <a:ext cx="2952328" cy="369331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2022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566 880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2023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515 659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2024 год </a:t>
            </a:r>
          </a:p>
          <a:p>
            <a:pPr algn="ctr"/>
            <a:r>
              <a:rPr lang="ru-RU" sz="2400" b="1" dirty="0">
                <a:solidFill>
                  <a:srgbClr val="8E3432"/>
                </a:solidFill>
                <a:latin typeface="Times New Roman" pitchFamily="18" charset="0"/>
                <a:cs typeface="Times New Roman" pitchFamily="18" charset="0"/>
              </a:rPr>
              <a:t> 531 504 тыс. руб.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51202" name="Picture 132" descr="%D0%9E%D0%B1%D1%80%D0%B0%D0%B7%D0%BE%D0%B2%D0%B0%D0%BD%D0%B8%D0%B5-227x1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1144" y="2204864"/>
            <a:ext cx="302285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sp>
        <p:nvSpPr>
          <p:cNvPr id="51204" name="Rectangle 3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51205" name="Rectangle 35"/>
          <p:cNvSpPr>
            <a:spLocks noChangeArrowheads="1"/>
          </p:cNvSpPr>
          <p:nvPr/>
        </p:nvSpPr>
        <p:spPr bwMode="auto">
          <a:xfrm>
            <a:off x="0" y="21669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51306" name="Picture 128" descr="ne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365104"/>
            <a:ext cx="344874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7" name="Picture 130" descr="023743302432f5bd21c9ec76e79916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006502"/>
            <a:ext cx="2987824" cy="2000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8" name="Picture 134" descr="2011-06-07_triatlon-caspe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91880" y="5013177"/>
            <a:ext cx="2880320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0"/>
          </a:effectLst>
        </p:spPr>
      </p:pic>
      <p:pic>
        <p:nvPicPr>
          <p:cNvPr id="51309" name="Picture 136" descr="1369722786_picture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72200" y="4149080"/>
            <a:ext cx="2590996" cy="1944216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51310" name="TextBox 12"/>
          <p:cNvSpPr txBox="1">
            <a:spLocks noChangeArrowheads="1"/>
          </p:cNvSpPr>
          <p:nvPr/>
        </p:nvSpPr>
        <p:spPr bwMode="auto">
          <a:xfrm>
            <a:off x="7843292" y="1916832"/>
            <a:ext cx="130070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/>
              <a:t>Тыс. рублей.</a:t>
            </a: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12294" y="903565"/>
            <a:ext cx="9046795" cy="147732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Состав расходов бюджета муниципального района «Советский район» по разделам бюджетной классификации </a:t>
            </a:r>
          </a:p>
          <a:p>
            <a:pPr algn="ctr"/>
            <a:endParaRPr lang="ru-RU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pic>
        <p:nvPicPr>
          <p:cNvPr id="21" name="Picture 6" descr="http://kursktv.ru/sites/default/files/shkola_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2204864"/>
            <a:ext cx="2571799" cy="2571768"/>
          </a:xfrm>
          <a:prstGeom prst="rect">
            <a:avLst/>
          </a:prstGeom>
          <a:noFill/>
          <a:effectLst>
            <a:softEdge rad="635000"/>
          </a:effectLst>
        </p:spPr>
      </p:pic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935838"/>
              </p:ext>
            </p:extLst>
          </p:nvPr>
        </p:nvGraphicFramePr>
        <p:xfrm>
          <a:off x="180804" y="2204864"/>
          <a:ext cx="8709288" cy="4693555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4750521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367574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2955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559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137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2022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2023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 pitchFamily="18" charset="0"/>
                          <a:cs typeface="Times New Roman" pitchFamily="18" charset="0"/>
                        </a:rPr>
                        <a:t>2024 год</a:t>
                      </a:r>
                      <a:endParaRPr lang="ru-RU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566 880,0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515 659,0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531 504,0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49 099,0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48 042,0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48 080,0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190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Национальная безопасность и правоохранительная деятельность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2 870,0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2 870,0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2 870,0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16 226,0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15 920,0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16 016,0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Жилищно-коммунальное хозяйство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ru-RU" sz="16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10 325,0          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-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-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Образование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326 244,0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300 329,0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310 234,0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353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Культура, кинематография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54 088,0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46 245,0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46 245,0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3534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Здравоохранение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352,0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352,0            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352,0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322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Социальная политика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96 907,0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87 939,0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89867,0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Физическая культура и спорт                                         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540,0</a:t>
                      </a:r>
                      <a:r>
                        <a:rPr lang="ru-RU" sz="1600" baseline="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  </a:t>
                      </a: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540,0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540,0    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10 229,0        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8 899,0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8 183,0    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891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Условно-утвержденные расходы                                         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0,0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4 523,0      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9 117,0 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22" name="Номер слайда 16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AD33FC-CFB2-4C9E-9E90-385C6970F44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17" name="Рисунок 16" descr="https://avatars.mds.yandex.net/get-altay/1773749/2a0000016ae32220070311557f279c36ea49/XXL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Рисунок 22" descr="https://imageup.ru/img166/3167275/dsc05252.jpg"/>
          <p:cNvPicPr/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4" name="Рисунок 23" descr="http://rkursk.ru/other/raions/gerbs/images/g_sov_r.jpg"/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4" descr="c6114804cb306630e1aa08fe8554adb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999026"/>
            <a:ext cx="2857500" cy="1858974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Picture 92" descr="08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5157192"/>
            <a:ext cx="2841629" cy="206241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032043654"/>
              </p:ext>
            </p:extLst>
          </p:nvPr>
        </p:nvGraphicFramePr>
        <p:xfrm>
          <a:off x="0" y="136525"/>
          <a:ext cx="10548664" cy="67214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8" name="Picture 96" descr="player786716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6369" y="801488"/>
            <a:ext cx="2194853" cy="157161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9" name="AutoShape 84"/>
          <p:cNvSpPr>
            <a:spLocks noChangeArrowheads="1"/>
          </p:cNvSpPr>
          <p:nvPr/>
        </p:nvSpPr>
        <p:spPr bwMode="auto">
          <a:xfrm>
            <a:off x="4932040" y="4365104"/>
            <a:ext cx="2000264" cy="786958"/>
          </a:xfrm>
          <a:prstGeom prst="roundRect">
            <a:avLst>
              <a:gd name="adj" fmla="val 8094"/>
            </a:avLst>
          </a:prstGeom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1270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>
            <a:flatTx/>
          </a:bodyPr>
          <a:lstStyle/>
          <a:p>
            <a:pPr algn="ctr"/>
            <a:endParaRPr lang="ru-RU" b="1" dirty="0"/>
          </a:p>
          <a:p>
            <a:pPr algn="ctr"/>
            <a:r>
              <a:rPr lang="ru-RU" b="1" dirty="0"/>
              <a:t>566 880,0</a:t>
            </a:r>
          </a:p>
          <a:p>
            <a:pPr algn="ctr"/>
            <a:r>
              <a:rPr lang="ru-RU" b="1" dirty="0"/>
              <a:t> тыс.руб.</a:t>
            </a:r>
          </a:p>
          <a:p>
            <a:pPr algn="ctr"/>
            <a:endParaRPr lang="ru-RU" dirty="0">
              <a:solidFill>
                <a:srgbClr val="EFD3B3"/>
              </a:solidFill>
              <a:latin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6228" y="972430"/>
            <a:ext cx="4104456" cy="38558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Образование- 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326 244,0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186727" y="1439725"/>
            <a:ext cx="3456384" cy="64807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экономика –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16 226,0 тыс.руб.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86228" y="2118300"/>
            <a:ext cx="2958414" cy="1290763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Социальная политика, </a:t>
            </a:r>
            <a:r>
              <a:rPr lang="ru-RU" kern="10" dirty="0" err="1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здравоохранение,культура</a:t>
            </a:r>
            <a:r>
              <a:rPr lang="ru-RU" kern="10" dirty="0">
                <a:ln w="9525">
                  <a:noFill/>
                  <a:round/>
                  <a:headEnd/>
                  <a:tailEnd/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ФК и спорт –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151 887,0 </a:t>
            </a:r>
            <a:r>
              <a:rPr lang="ru-RU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9046" y="3439564"/>
            <a:ext cx="2857501" cy="48229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ЖКХ- </a:t>
            </a:r>
            <a:r>
              <a:rPr lang="ru-RU" b="1" dirty="0">
                <a:ln w="1905"/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10 325,0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тыс.руб.</a:t>
            </a: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6228" y="3928268"/>
            <a:ext cx="2651494" cy="2936138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600" kern="10" dirty="0">
              <a:ln w="9525">
                <a:noFill/>
                <a:round/>
                <a:headEnd/>
                <a:tailEnd/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Прочие расходы: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Общегосударственные вопросы-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49 099,0 тыс.руб.,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безопасность-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2 870,0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межбюджетные трансферты общего характера бюджетам субъектов РФ и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мун.образований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10 229,0 </a:t>
            </a:r>
            <a:r>
              <a:rPr lang="ru-RU" sz="16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ü"/>
            </a:pP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imageup.ru/img166/3167275/dsc05252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://rkursk.ru/other/raions/gerbs/images/g_sov_r.jpg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53752" y="657262"/>
            <a:ext cx="8964488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hangingPunct="0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  <a:p>
            <a:pPr algn="ctr" eaLnBrk="0" hangingPunct="0"/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  <a:p>
            <a:pPr algn="ctr" eaLnBrk="0" hangingPunct="0">
              <a:lnSpc>
                <a:spcPct val="10000"/>
              </a:lnSpc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бюджета муниципального района «Советский </a:t>
            </a:r>
          </a:p>
          <a:p>
            <a:pPr algn="ctr" eaLnBrk="0" hangingPunct="0">
              <a:lnSpc>
                <a:spcPct val="10000"/>
              </a:lnSpc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</a:t>
            </a:r>
          </a:p>
          <a:p>
            <a:pPr algn="ctr" eaLnBrk="0" hangingPunct="0"/>
            <a:r>
              <a:rPr lang="ru-RU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  </a:t>
            </a:r>
            <a:r>
              <a:rPr kumimoji="0" lang="ru-RU" sz="18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 </a:t>
            </a:r>
            <a:r>
              <a:rPr kumimoji="0" lang="ru-RU" sz="24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anose="020B0806030902050204" pitchFamily="34" charset="0"/>
              </a:rPr>
              <a:t>район»</a:t>
            </a:r>
          </a:p>
        </p:txBody>
      </p:sp>
      <p:sp>
        <p:nvSpPr>
          <p:cNvPr id="8210" name="TextBox 10"/>
          <p:cNvSpPr txBox="1">
            <a:spLocks noChangeArrowheads="1"/>
          </p:cNvSpPr>
          <p:nvPr/>
        </p:nvSpPr>
        <p:spPr bwMode="auto">
          <a:xfrm>
            <a:off x="1571338" y="3357562"/>
            <a:ext cx="2071968" cy="3821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400" b="1" dirty="0">
              <a:latin typeface="Georgia" pitchFamily="18" charset="0"/>
            </a:endParaRPr>
          </a:p>
        </p:txBody>
      </p:sp>
      <p:pic>
        <p:nvPicPr>
          <p:cNvPr id="49" name="Рисунок 48" descr="full_deti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01008"/>
            <a:ext cx="2287156" cy="1500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2" name="Овал 51"/>
          <p:cNvSpPr/>
          <p:nvPr/>
        </p:nvSpPr>
        <p:spPr>
          <a:xfrm>
            <a:off x="611560" y="1988840"/>
            <a:ext cx="3887292" cy="157049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детских дошкольных учреждения) </a:t>
            </a:r>
          </a:p>
          <a:p>
            <a:pPr algn="ctr"/>
            <a:r>
              <a:rPr lang="en-US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2022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 45 244,0 тыс.руб.</a:t>
            </a:r>
          </a:p>
          <a:p>
            <a:pPr algn="ctr"/>
            <a:r>
              <a:rPr lang="en-US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2023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38 741,0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39 941,0 тыс.руб.</a:t>
            </a:r>
          </a:p>
        </p:txBody>
      </p:sp>
      <p:sp>
        <p:nvSpPr>
          <p:cNvPr id="53" name="Овал 52"/>
          <p:cNvSpPr/>
          <p:nvPr/>
        </p:nvSpPr>
        <p:spPr>
          <a:xfrm>
            <a:off x="4572000" y="1988840"/>
            <a:ext cx="3888432" cy="1584176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(17 школ)</a:t>
            </a:r>
          </a:p>
          <a:p>
            <a:pPr algn="ctr">
              <a:lnSpc>
                <a:spcPct val="80000"/>
              </a:lnSpc>
            </a:pP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2022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265 025,0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 2023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246 589,0 тыс.руб.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255 294,0 тыс.руб.</a:t>
            </a:r>
          </a:p>
        </p:txBody>
      </p:sp>
      <p:sp>
        <p:nvSpPr>
          <p:cNvPr id="54" name="Овал 53"/>
          <p:cNvSpPr/>
          <p:nvPr/>
        </p:nvSpPr>
        <p:spPr>
          <a:xfrm>
            <a:off x="2554636" y="4437112"/>
            <a:ext cx="3888432" cy="1728192"/>
          </a:xfrm>
          <a:prstGeom prst="ellipse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accent2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Дополнительное образование</a:t>
            </a:r>
          </a:p>
          <a:p>
            <a:pPr algn="ctr">
              <a:lnSpc>
                <a:spcPct val="80000"/>
              </a:lnSpc>
            </a:pP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(2 учреждения)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2022 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9 393,0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2023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9 393,0 тыс.руб.</a:t>
            </a:r>
          </a:p>
          <a:p>
            <a:pPr algn="ctr"/>
            <a:r>
              <a:rPr lang="ru-RU" sz="1600" dirty="0">
                <a:solidFill>
                  <a:srgbClr val="8E3432"/>
                </a:solidFill>
                <a:latin typeface="Impact" pitchFamily="34" charset="0"/>
                <a:cs typeface="Times New Roman" pitchFamily="18" charset="0"/>
              </a:rPr>
              <a:t>2024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 9 393,0 тыс.руб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60" name="Picture 3" descr="C:\Users\fi-021\Desktop\1437_9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2411760" cy="1440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>
          <a:xfrm>
            <a:off x="8172400" y="6356350"/>
            <a:ext cx="51440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27</a:t>
            </a:fld>
            <a:endParaRPr lang="ru-RU" dirty="0"/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8318325"/>
              </p:ext>
            </p:extLst>
          </p:nvPr>
        </p:nvGraphicFramePr>
        <p:xfrm>
          <a:off x="107505" y="6004560"/>
          <a:ext cx="8856983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16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9884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98840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04760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2022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12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2023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12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2024 год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(тыс.рублей)</a:t>
                      </a:r>
                      <a:endParaRPr lang="ru-RU" sz="2000" b="0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6143"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54 088,0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46 245,0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tc>
                  <a:txBody>
                    <a:bodyPr/>
                    <a:lstStyle/>
                    <a:p>
                      <a:pPr algn="ctr">
                        <a:buFont typeface="Arial" pitchFamily="34" charset="0"/>
                        <a:buNone/>
                      </a:pPr>
                      <a:r>
                        <a:rPr lang="ru-RU" sz="2400" b="1" dirty="0">
                          <a:latin typeface="Times New Roman" pitchFamily="18" charset="0"/>
                          <a:cs typeface="Times New Roman" pitchFamily="18" charset="0"/>
                        </a:rPr>
                        <a:t>46 245,0</a:t>
                      </a:r>
                      <a:endParaRPr lang="ru-RU" sz="2400" b="1" dirty="0">
                        <a:latin typeface="Times New Roman" pitchFamily="18" charset="0"/>
                        <a:ea typeface="Tahoma" pitchFamily="34" charset="0"/>
                        <a:cs typeface="Times New Roman" pitchFamily="18" charset="0"/>
                      </a:endParaRPr>
                    </a:p>
                  </a:txBody>
                  <a:tcPr marL="186257" marR="186257"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4" name="Рисунок 3" descr="44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2204864"/>
            <a:ext cx="2160240" cy="1584176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5" name="Рисунок 4" descr="shkol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3717032"/>
            <a:ext cx="2088232" cy="1827040"/>
          </a:xfrm>
          <a:prstGeom prst="rect">
            <a:avLst/>
          </a:prstGeom>
          <a:effectLst>
            <a:softEdge rad="127000"/>
          </a:effectLst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73616" y="5661248"/>
            <a:ext cx="370384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28</a:t>
            </a:fld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hangingPunct="0">
              <a:lnSpc>
                <a:spcPct val="10000"/>
              </a:lnSpc>
            </a:pPr>
            <a:endParaRPr lang="ru-RU" sz="2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  <a:ea typeface="Tahoma" pitchFamily="34" charset="0"/>
              <a:cs typeface="Tahoma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150" normalizeH="0" baseline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0" y="1700808"/>
            <a:ext cx="3779912" cy="4248472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Учреждения культуры муниципального района  оказывают населению услуги по организации библиотечного обслуживания, сохранения и развития народной традиционной культуры, поддержки социально-культурной активности населения, его досуга и отдыха.</a:t>
            </a: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ертикальный свиток 10"/>
          <p:cNvSpPr/>
          <p:nvPr/>
        </p:nvSpPr>
        <p:spPr>
          <a:xfrm>
            <a:off x="4622259" y="1811725"/>
            <a:ext cx="4151358" cy="4099524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5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</a:t>
            </a:r>
            <a:r>
              <a:rPr lang="ru-RU" sz="1400" b="1" dirty="0">
                <a:solidFill>
                  <a:srgbClr val="8E3432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На территории  муниципального  района осуществляют деятельность:</a:t>
            </a:r>
          </a:p>
          <a:p>
            <a:pPr>
              <a:lnSpc>
                <a:spcPct val="50000"/>
              </a:lnSpc>
            </a:pPr>
            <a:endParaRPr lang="ru-RU" sz="1400" b="1" dirty="0">
              <a:solidFill>
                <a:srgbClr val="8E3432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«Советский центр досуга  и кино «Восток»; 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«Советский дом народного творчества »;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МКУК </a:t>
            </a:r>
            <a:r>
              <a:rPr lang="ru-RU" sz="1900" dirty="0" err="1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Межпоселенческая</a:t>
            </a: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 библиотека»;</a:t>
            </a:r>
          </a:p>
          <a:p>
            <a:pPr>
              <a:lnSpc>
                <a:spcPct val="70000"/>
              </a:lnSpc>
              <a:buFont typeface="Wingdings" pitchFamily="2" charset="2"/>
              <a:buChar char="ü"/>
            </a:pPr>
            <a:r>
              <a:rPr lang="ru-RU" sz="1900" dirty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Управление культуры.</a:t>
            </a:r>
          </a:p>
          <a:p>
            <a:pPr algn="ctr">
              <a:buFont typeface="Arial" pitchFamily="34" charset="0"/>
              <a:buNone/>
            </a:pPr>
            <a:endParaRPr lang="ru-RU" sz="1400" dirty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/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-36004" y="934551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Tahoma" pitchFamily="34" charset="0"/>
                <a:cs typeface="Tahoma" pitchFamily="34" charset="0"/>
              </a:rPr>
              <a:t>Расходы бюджета муниципального района                      «Советский район» на культуру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772816"/>
            <a:ext cx="5076056" cy="2152191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29</a:t>
            </a:fld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3347864" y="1844824"/>
            <a:ext cx="4392488" cy="4001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Font typeface="Arial" pitchFamily="34" charset="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0" y="1052736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eaLnBrk="0" hangingPunct="0"/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  <a:p>
            <a:pPr algn="ctr" eaLnBrk="0" hangingPunct="0">
              <a:lnSpc>
                <a:spcPct val="10000"/>
              </a:lnSpc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ФИЗИЧЕСКАЯ КУЛЬТУРА И СПОРТ</a:t>
            </a:r>
            <a:endParaRPr lang="ru-RU" sz="32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  <a:ea typeface="Tahoma" pitchFamily="34" charset="0"/>
              <a:cs typeface="Tahoma" pitchFamily="34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spc="150" normalizeH="0" baseline="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14" name="Пятиугольник 13"/>
          <p:cNvSpPr/>
          <p:nvPr/>
        </p:nvSpPr>
        <p:spPr>
          <a:xfrm>
            <a:off x="763543" y="3906991"/>
            <a:ext cx="4392488" cy="1592226"/>
          </a:xfrm>
          <a:prstGeom prst="homePlat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rgbClr val="8E3432"/>
              </a:solidFill>
              <a:latin typeface="Impact" pitchFamily="34" charset="0"/>
              <a:cs typeface="Times New Roman" pitchFamily="18" charset="0"/>
            </a:endParaRPr>
          </a:p>
          <a:p>
            <a:pPr>
              <a:buFont typeface="Arial" pitchFamily="34" charset="0"/>
              <a:buNone/>
            </a:pPr>
            <a:r>
              <a:rPr lang="ru-RU" sz="2000" i="1" u="sng" dirty="0">
                <a:latin typeface="Times New Roman" pitchFamily="18" charset="0"/>
                <a:cs typeface="Times New Roman" pitchFamily="18" charset="0"/>
              </a:rPr>
              <a:t>Средства на содержание данного мероприятия предусмотрены на:</a:t>
            </a:r>
            <a:endParaRPr lang="ru-RU" sz="2000" i="1" u="sng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агетная рамка 14"/>
          <p:cNvSpPr/>
          <p:nvPr/>
        </p:nvSpPr>
        <p:spPr>
          <a:xfrm>
            <a:off x="5292080" y="4149080"/>
            <a:ext cx="3744416" cy="2448272"/>
          </a:xfrm>
          <a:prstGeom prst="bevel">
            <a:avLst/>
          </a:prstGeom>
          <a:solidFill>
            <a:srgbClr val="F7EAE9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Arial" pitchFamily="34" charset="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2022 г.-540,0 тыс.руб.; </a:t>
            </a:r>
          </a:p>
          <a:p>
            <a:pPr>
              <a:buFont typeface="Arial" pitchFamily="34" charset="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2023 г.-540,0 тыс.руб.; </a:t>
            </a:r>
          </a:p>
          <a:p>
            <a:pPr>
              <a:buFont typeface="Arial" pitchFamily="34" charset="0"/>
              <a:buNone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2024 г.-540,0 тыс.руб.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 bwMode="auto">
          <a:xfrm>
            <a:off x="0" y="1052736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Rectangle 3"/>
          <p:cNvSpPr>
            <a:spLocks noChangeArrowheads="1"/>
          </p:cNvSpPr>
          <p:nvPr/>
        </p:nvSpPr>
        <p:spPr bwMode="auto">
          <a:xfrm>
            <a:off x="214313" y="2781300"/>
            <a:ext cx="871537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1588" indent="361950" algn="just">
              <a:spcBef>
                <a:spcPct val="20000"/>
              </a:spcBef>
              <a:buFont typeface="Wingdings" pitchFamily="2" charset="2"/>
              <a:buNone/>
            </a:pPr>
            <a:endParaRPr lang="ru-RU" b="1" dirty="0">
              <a:latin typeface="Calibri" pitchFamily="34" charset="0"/>
            </a:endParaRPr>
          </a:p>
        </p:txBody>
      </p:sp>
      <p:sp>
        <p:nvSpPr>
          <p:cNvPr id="16390" name="WordArt 8"/>
          <p:cNvSpPr>
            <a:spLocks noChangeArrowheads="1" noChangeShapeType="1" noTextEdit="1"/>
          </p:cNvSpPr>
          <p:nvPr/>
        </p:nvSpPr>
        <p:spPr bwMode="auto">
          <a:xfrm>
            <a:off x="251520" y="1268760"/>
            <a:ext cx="6336704" cy="576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8434"/>
              </a:avLst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3600" b="1" kern="1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/>
              </a:rPr>
              <a:t>Уважаемые жители СОВЕТСКОГО РАЙОНА !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28662" y="500042"/>
            <a:ext cx="7326684" cy="8286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0" i="0" u="none" strike="noStrike" kern="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1988840"/>
            <a:ext cx="5976664" cy="4832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                В Советском районе проведена большая работа по  совершенствованию открытости бюджета. Современные информационные технологии, внедренные на территории района, во многом обеспечивают доступность к информации о его исполнении. </a:t>
            </a:r>
          </a:p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                 Начиная с 2014 года все финансовые органы страны начали составлять на регулярной основе отдельный аналитический документ «Бюджет для граждан», который должен содержать основные положения  решения о бюджете и отчета о его исполнении в доступной и понятной форме.</a:t>
            </a:r>
          </a:p>
          <a:p>
            <a:pPr algn="just"/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	По своей сути бюджет для граждан - это упрощенная версия бюджетного документа, которая использует доступные форматы, чтобы облегчить для граждан понимание бюджета, объяснить им планы и действия Администрации Советского района во время бюджетного года и показать формы их возможного взаимодействия с гражданином района   по вопросам расходования общественных финансов. </a:t>
            </a:r>
          </a:p>
          <a:p>
            <a:pPr algn="just"/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	О</a:t>
            </a:r>
            <a:r>
              <a:rPr lang="ru-RU" sz="1400" dirty="0">
                <a:effectLst/>
                <a:latin typeface="Times New Roman" pitchFamily="18" charset="0"/>
                <a:cs typeface="Times New Roman" pitchFamily="18" charset="0"/>
              </a:rPr>
              <a:t>чень надеемся, что «Бюджет для граждан», разработанный Управлением финансов Администрации Советского района, станет доступным источником для повышения финансовой грамотности жителей  и активизации общественного контроля за муниципальными расходами. </a:t>
            </a:r>
          </a:p>
          <a:p>
            <a:pPr algn="just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Рассчитываем, что наша совместная работа будет способствовать развитию прозрачности и открытости бюджета и бюджетного процесса для граждан.</a:t>
            </a: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D33FC-CFB2-4C9E-9E90-385C6970F446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7654" name="AutoShape 6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0" name="AutoShape 2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https://www.swsu.ru/upload/iblock/12a/12a11d1f8800f045205563c95eee037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2" descr="https://adm.rkursk.ru/files/13/images/97363_53_9202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4" descr="https://adm.rkursk.ru/files/13/images/97363_53_92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149080"/>
            <a:ext cx="2736304" cy="2232248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" name="Picture 6" descr="http://www.duma-er.ru/upload/medialibrary/fed/20171127_karamyshe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1916832"/>
            <a:ext cx="2736304" cy="1800200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12676"/>
            <a:ext cx="3838469" cy="888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32-конечная звезда 15"/>
          <p:cNvSpPr/>
          <p:nvPr/>
        </p:nvSpPr>
        <p:spPr>
          <a:xfrm>
            <a:off x="2771800" y="5301208"/>
            <a:ext cx="6192688" cy="155679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Блок-схема: решение 13"/>
          <p:cNvSpPr/>
          <p:nvPr/>
        </p:nvSpPr>
        <p:spPr>
          <a:xfrm>
            <a:off x="2555776" y="5301208"/>
            <a:ext cx="6588224" cy="1556792"/>
          </a:xfrm>
          <a:prstGeom prst="flowChartDecision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2022 год - 10 325,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99792" y="2132856"/>
            <a:ext cx="6444208" cy="2736304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627784" y="4797152"/>
            <a:ext cx="6516216" cy="57606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2627784" y="980728"/>
            <a:ext cx="6531306" cy="115212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3788" y="840886"/>
            <a:ext cx="6462868" cy="1219961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>
              <a:spcBef>
                <a:spcPts val="0"/>
              </a:spcBef>
              <a:defRPr/>
            </a:pP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Tahoma" pitchFamily="34" charset="0"/>
                <a:cs typeface="Tahoma" pitchFamily="34" charset="0"/>
              </a:rPr>
              <a:t>Расходы бюджета муниципального района «Советский район»</a:t>
            </a:r>
            <a:b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ea typeface="Tahoma" pitchFamily="34" charset="0"/>
                <a:cs typeface="Tahoma" pitchFamily="34" charset="0"/>
              </a:rPr>
              <a:t> на жилищно-коммунальное хозяйство</a:t>
            </a:r>
            <a:endParaRPr lang="ru-RU" sz="24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F0B3F-5299-46E9-BBE4-3098AE2E77D7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  <p:pic>
        <p:nvPicPr>
          <p:cNvPr id="44036" name="Picture 4" descr="http://kursktv.ru/sites/default/files/f0c0e8b86eb25c8f6e5c2529e6777c23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423" y="2302128"/>
            <a:ext cx="2827041" cy="206297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15" name="Прямоугольник 14"/>
          <p:cNvSpPr/>
          <p:nvPr/>
        </p:nvSpPr>
        <p:spPr>
          <a:xfrm>
            <a:off x="2699792" y="2060848"/>
            <a:ext cx="6426864" cy="499213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2022 году  запланированы мероприятия на реконструкцию (модернизацию) объектов водоснабжения в муниципальных образованиях района в рамках муниципальных программ «Охрана окружающей среды в Советском районе Курской области», «Обеспечение доступным и комфортным жильем и коммунальными услугами граждан в Советском районе Курской области»</a:t>
            </a:r>
          </a:p>
          <a:p>
            <a:pPr algn="just">
              <a:lnSpc>
                <a:spcPct val="50000"/>
              </a:lnSpc>
            </a:pP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endParaRPr lang="ru-RU" sz="2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Impact" pitchFamily="34" charset="0"/>
              <a:cs typeface="Times New Roman" pitchFamily="18" charset="0"/>
            </a:endParaRPr>
          </a:p>
          <a:p>
            <a:pPr algn="ctr">
              <a:lnSpc>
                <a:spcPct val="120000"/>
              </a:lnSpc>
            </a:pPr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ВСЕГО  по данной отрасли предусмотрено РАСХОДОВ на : </a:t>
            </a:r>
          </a:p>
          <a:p>
            <a:pPr algn="ctr"/>
            <a:endParaRPr lang="ru-RU" sz="1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7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17" name="Рисунок 16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0" y="980728"/>
            <a:ext cx="9159090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24744"/>
            <a:ext cx="8712968" cy="500065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дорожного фонда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573016"/>
            <a:ext cx="8678768" cy="3284984"/>
          </a:xfrm>
        </p:spPr>
        <p:txBody>
          <a:bodyPr>
            <a:normAutofit/>
          </a:bodyPr>
          <a:lstStyle/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Объем бюджетных ассигнований муниципального дорожного фонда муниципального района «Советский район»  предусмотрен: </a:t>
            </a: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Средства дорожного фонда будут направлены на </a:t>
            </a:r>
            <a:r>
              <a:rPr lang="ru-RU" sz="1800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реконструкцию, ремонт и содержание автомобильных дорог общего пользования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4F0B3F-5299-46E9-BBE4-3098AE2E77D7}" type="slidenum">
              <a:rPr lang="ru-RU" smtClean="0"/>
              <a:pPr>
                <a:defRPr/>
              </a:pPr>
              <a:t>31</a:t>
            </a:fld>
            <a:endParaRPr lang="ru-RU" dirty="0"/>
          </a:p>
        </p:txBody>
      </p:sp>
      <p:pic>
        <p:nvPicPr>
          <p:cNvPr id="10" name="Picture 2" descr="W:\Работа\презентации\ноябрь 2014 (2)\images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1928803"/>
            <a:ext cx="2991845" cy="174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57346" name="Picture 2" descr="http://www.dddkursk.ru/image/new/009621.2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928803"/>
            <a:ext cx="3135292" cy="1721336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15" name="Двойная волна 14"/>
          <p:cNvSpPr/>
          <p:nvPr/>
        </p:nvSpPr>
        <p:spPr>
          <a:xfrm>
            <a:off x="1547664" y="4149080"/>
            <a:ext cx="6192688" cy="2016224"/>
          </a:xfrm>
          <a:prstGeom prst="doubleWav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2022 год- 11 055,0 тыс. руб.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2023 год- 11 067,0 тыс. руб.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2024 год- 11 340,0 тыс. руб</a:t>
            </a:r>
            <a:endParaRPr lang="ru-RU" dirty="0"/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2483768" y="1052736"/>
            <a:ext cx="6660232" cy="180020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44034" name="Picture 2" descr="https://yocity12.com/upload/resize_cache/image/6c6bd108e5c371ba3908a7c379d35e50/0cc417a1eddc2c26eac454170b4e3a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2555776" cy="259228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32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843808" y="2795349"/>
            <a:ext cx="6120680" cy="504753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 2020 года на территории муниципального района «Советский район»  действует новый проект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«Народный бюджет»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- это проект, в котором население участвует в распределении части средств местного бюджета на конкурсной основе, на принципах софинансирования. То есть на реализацию проекта идут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не только бюджетные средства, но и средства самих граждан.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Проекты гражданского участия направлены на вовлечение граждан в решение вопросов местного значения.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2022 году в рамках данного проекта  будут проведены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расходы на капитальный ремонт детского сада «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Солнышко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», капитальный ремонт МКОУ «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Нижнеграйворонская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средняя общеобразовательная школа», капитальный ремонт МКОУ   «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Мармыжанская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средняя общеобразовательная школа», капитальный ремонт   МКУК «Советский Дом народного творчества», капитальный ремонт МКУК  «Советский ЦД и К «Восток», капитальный ремонт МКУК «Советская </a:t>
            </a:r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Межпоселенческая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библиотека»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На указанные цели планируется  направить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средства местного бюджета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объеме 6105,0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тыс.рублей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Доля 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областного бюджета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прогнозируется в объеме  -8 461,0 тыс.рублей.</a:t>
            </a:r>
          </a:p>
        </p:txBody>
      </p:sp>
      <p:pic>
        <p:nvPicPr>
          <p:cNvPr id="44036" name="Picture 4" descr="https://pbs.twimg.com/media/EEj_K4TXkAAkJba.jpg: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2771800" cy="2985664"/>
          </a:xfrm>
          <a:prstGeom prst="ellipse">
            <a:avLst/>
          </a:prstGeom>
          <a:ln w="63500" cap="rnd">
            <a:solidFill>
              <a:schemeClr val="bg2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softEdge rad="6350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555776" y="1124744"/>
            <a:ext cx="6588224" cy="169277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Участие муниципального района «Советский район» в 2022 году в реализации проекта  «Народный бюджет»</a:t>
            </a:r>
          </a:p>
        </p:txBody>
      </p:sp>
      <p:pic>
        <p:nvPicPr>
          <p:cNvPr id="8" name="Рисунок 7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Рисунок 11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auto">
          <a:xfrm>
            <a:off x="0" y="1052736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33</a:t>
            </a:fld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51520" y="1700808"/>
            <a:ext cx="864096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just">
              <a:tabLst>
                <a:tab pos="3390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соответствии с Указом Президента России от 7 мая 2018 года №204 «О национальных целях и стратегических задачах развития Российской Федерации на период до 2024 года»</a:t>
            </a:r>
            <a:r>
              <a:rPr lang="ru-RU" sz="1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2022 году муниципальное образование «Советский район» планирует  принять   участие  в  национальном проекте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50850" algn="just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В рамках вышеназванного проекта  планируется финансирование из трех уровней бюджетов (федерального , областного , местного 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124744"/>
            <a:ext cx="9144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0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НАЦИОНАЛЬНЫЕ ПРОЕКТЫ</a:t>
            </a:r>
          </a:p>
        </p:txBody>
      </p:sp>
      <p:sp>
        <p:nvSpPr>
          <p:cNvPr id="10" name="Вертикальный свиток 9"/>
          <p:cNvSpPr/>
          <p:nvPr/>
        </p:nvSpPr>
        <p:spPr>
          <a:xfrm>
            <a:off x="827584" y="2780928"/>
            <a:ext cx="7272808" cy="3168352"/>
          </a:xfrm>
          <a:prstGeom prst="verticalScroll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449263" algn="just" eaLnBrk="0" hangingPunct="0">
              <a:tabLst>
                <a:tab pos="3390900" algn="l"/>
              </a:tabLst>
            </a:pPr>
            <a:endParaRPr lang="ru-RU" sz="1600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rgbClr val="8E3432"/>
                </a:solidFill>
                <a:latin typeface="Impact" pitchFamily="34" charset="0"/>
                <a:ea typeface="Times New Roman" pitchFamily="18" charset="0"/>
                <a:cs typeface="Times New Roman" pitchFamily="18" charset="0"/>
              </a:rPr>
              <a:t>«Образование»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части </a:t>
            </a:r>
            <a:r>
              <a:rPr lang="ru-RU" sz="1600" dirty="0" err="1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софинансированиия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мероприятий:                                           </a:t>
            </a:r>
          </a:p>
          <a:p>
            <a:pPr lvl="0" indent="449263" algn="just" eaLnBrk="0" hangingPunct="0">
              <a:tabLst>
                <a:tab pos="3390900" algn="l"/>
              </a:tabLst>
            </a:pP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sym typeface="Symbol"/>
              </a:rPr>
              <a:t>-по обеспечению образовательных организаций материально-технической базой для внедрения цифровой образовательной среды в рамках регионального проекта «Цифровая образовательная среда».                                                                                                           </a:t>
            </a:r>
            <a:endParaRPr lang="ru-RU" dirty="0"/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 bwMode="auto">
          <a:xfrm>
            <a:off x="0" y="5013176"/>
            <a:ext cx="9159090" cy="720080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0" y="1052736"/>
            <a:ext cx="9159090" cy="1008112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555776" y="5805264"/>
            <a:ext cx="4320480" cy="928694"/>
          </a:xfrm>
          <a:prstGeom prst="roundRect">
            <a:avLst/>
          </a:prstGeom>
          <a:solidFill>
            <a:schemeClr val="bg1">
              <a:lumMod val="95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523 573,0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0" y="5157192"/>
            <a:ext cx="9144000" cy="52322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+mn-cs"/>
              </a:rPr>
              <a:t>Общий объем программных расходов 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547664" y="5733256"/>
            <a:ext cx="60867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                                   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E3432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2022 год</a:t>
            </a:r>
          </a:p>
        </p:txBody>
      </p:sp>
      <p:sp>
        <p:nvSpPr>
          <p:cNvPr id="60425" name="WordArt 106"/>
          <p:cNvSpPr>
            <a:spLocks noChangeArrowheads="1" noChangeShapeType="1" noTextEdit="1"/>
          </p:cNvSpPr>
          <p:nvPr/>
        </p:nvSpPr>
        <p:spPr bwMode="auto">
          <a:xfrm>
            <a:off x="3143240" y="5715016"/>
            <a:ext cx="3000397" cy="42862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98"/>
              </a:avLst>
            </a:prstTxWarp>
          </a:bodyPr>
          <a:lstStyle/>
          <a:p>
            <a:pPr algn="ctr"/>
            <a:endParaRPr lang="ru-RU" sz="24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FF0000"/>
                  </a:gs>
                  <a:gs pos="100000">
                    <a:srgbClr val="800000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sp>
        <p:nvSpPr>
          <p:cNvPr id="60427" name="Rectangle 108"/>
          <p:cNvSpPr>
            <a:spLocks/>
          </p:cNvSpPr>
          <p:nvPr/>
        </p:nvSpPr>
        <p:spPr bwMode="auto">
          <a:xfrm>
            <a:off x="0" y="428624"/>
            <a:ext cx="91440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</a:endParaRPr>
          </a:p>
          <a:p>
            <a:pPr marL="342900" indent="-342900" algn="ctr" eaLnBrk="0" hangingPunct="0">
              <a:lnSpc>
                <a:spcPct val="50000"/>
              </a:lnSpc>
              <a:spcBef>
                <a:spcPct val="20000"/>
              </a:spcBef>
              <a:buFont typeface="Arial" charset="0"/>
              <a:buNone/>
            </a:pPr>
            <a:endParaRPr lang="ru-RU" sz="3200" dirty="0">
              <a:latin typeface="Calibri" pitchFamily="34" charset="0"/>
              <a:cs typeface="Times New Roman" pitchFamily="18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Бюджет муниципального района «Советский район» является программно-ориентированным, то есть расходование средств осуществляется на основании </a:t>
            </a:r>
          </a:p>
          <a:p>
            <a:pPr marL="342900" indent="-342900" algn="ctr" eaLnBrk="0" hangingPunct="0">
              <a:lnSpc>
                <a:spcPct val="50000"/>
              </a:lnSpc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sz="2200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endParaRPr lang="ru-RU" dirty="0">
              <a:latin typeface="Calibri" pitchFamily="34" charset="0"/>
            </a:endParaRPr>
          </a:p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Удельный вес расходов бюджета, которые будут осуществляться в рамках программ, на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2022 год  составляет 92,4%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от общего объема расходов.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1124745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Муниципальные программы </a:t>
            </a:r>
          </a:p>
        </p:txBody>
      </p:sp>
      <p:sp>
        <p:nvSpPr>
          <p:cNvPr id="17" name="Круглая лента лицом вверх 16"/>
          <p:cNvSpPr/>
          <p:nvPr/>
        </p:nvSpPr>
        <p:spPr>
          <a:xfrm>
            <a:off x="70992" y="2996952"/>
            <a:ext cx="9073008" cy="1296144"/>
          </a:xfrm>
          <a:prstGeom prst="ellipseRibbon2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effectLst/>
                <a:latin typeface="Impact" pitchFamily="34" charset="0"/>
              </a:rPr>
              <a:t>19 утвержденных муниципальных программ </a:t>
            </a:r>
          </a:p>
          <a:p>
            <a:pPr algn="ctr"/>
            <a:endParaRPr lang="ru-RU" dirty="0"/>
          </a:p>
        </p:txBody>
      </p:sp>
      <p:pic>
        <p:nvPicPr>
          <p:cNvPr id="11" name="Рисунок 10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 23"/>
          <p:cNvSpPr>
            <a:spLocks noGrp="1"/>
          </p:cNvSpPr>
          <p:nvPr>
            <p:ph type="sldNum" sz="quarter" idx="12"/>
          </p:nvPr>
        </p:nvSpPr>
        <p:spPr>
          <a:xfrm>
            <a:off x="8858280" y="6429396"/>
            <a:ext cx="285720" cy="428604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35</a:t>
            </a:fld>
            <a:endParaRPr lang="ru-RU" dirty="0"/>
          </a:p>
        </p:txBody>
      </p:sp>
      <p:grpSp>
        <p:nvGrpSpPr>
          <p:cNvPr id="32" name="Группа 31"/>
          <p:cNvGrpSpPr/>
          <p:nvPr/>
        </p:nvGrpSpPr>
        <p:grpSpPr>
          <a:xfrm>
            <a:off x="-35843" y="1019297"/>
            <a:ext cx="9007605" cy="5847924"/>
            <a:chOff x="71661" y="1019297"/>
            <a:chExt cx="8984670" cy="5847924"/>
          </a:xfrm>
          <a:effectLst/>
        </p:grpSpPr>
        <p:sp>
          <p:nvSpPr>
            <p:cNvPr id="62466" name="Прямоугольник 69"/>
            <p:cNvSpPr>
              <a:spLocks noChangeArrowheads="1"/>
            </p:cNvSpPr>
            <p:nvPr/>
          </p:nvSpPr>
          <p:spPr bwMode="auto">
            <a:xfrm>
              <a:off x="357312" y="3723531"/>
              <a:ext cx="3571875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sz="1200" dirty="0"/>
            </a:p>
          </p:txBody>
        </p:sp>
        <p:sp>
          <p:nvSpPr>
            <p:cNvPr id="30811" name="AutoShape 91"/>
            <p:cNvSpPr>
              <a:spLocks noChangeArrowheads="1"/>
            </p:cNvSpPr>
            <p:nvPr/>
          </p:nvSpPr>
          <p:spPr bwMode="auto">
            <a:xfrm>
              <a:off x="84300" y="1998157"/>
              <a:ext cx="4320480" cy="50405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algn="ctr">
                <a:defRPr/>
              </a:pPr>
              <a:r>
                <a:rPr lang="ru-RU" sz="12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 2. </a:t>
              </a: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«Социальная поддержка граждан в </a:t>
              </a:r>
            </a:p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Советском районе Курской области» </a:t>
              </a:r>
              <a:r>
                <a:rPr lang="ru-RU" sz="12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79 569,0</a:t>
              </a:r>
            </a:p>
          </p:txBody>
        </p:sp>
        <p:sp>
          <p:nvSpPr>
            <p:cNvPr id="30813" name="AutoShape 93"/>
            <p:cNvSpPr>
              <a:spLocks noChangeArrowheads="1"/>
            </p:cNvSpPr>
            <p:nvPr/>
          </p:nvSpPr>
          <p:spPr bwMode="auto">
            <a:xfrm>
              <a:off x="83575" y="2904830"/>
              <a:ext cx="4320480" cy="715520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4. «Управление муниципальным имуществом и земельными ресурсами»  –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80,0</a:t>
              </a:r>
            </a:p>
          </p:txBody>
        </p:sp>
        <p:sp>
          <p:nvSpPr>
            <p:cNvPr id="30817" name="AutoShape 97"/>
            <p:cNvSpPr>
              <a:spLocks noChangeArrowheads="1"/>
            </p:cNvSpPr>
            <p:nvPr/>
          </p:nvSpPr>
          <p:spPr bwMode="auto">
            <a:xfrm>
              <a:off x="96982" y="2455754"/>
              <a:ext cx="4320480" cy="50405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2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3. «Развитие образования в Советском районе Курской области» –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338 522,0</a:t>
              </a:r>
            </a:p>
          </p:txBody>
        </p:sp>
        <p:sp>
          <p:nvSpPr>
            <p:cNvPr id="30819" name="AutoShape 99"/>
            <p:cNvSpPr>
              <a:spLocks noChangeArrowheads="1"/>
            </p:cNvSpPr>
            <p:nvPr/>
          </p:nvSpPr>
          <p:spPr bwMode="auto">
            <a:xfrm>
              <a:off x="96257" y="4243839"/>
              <a:ext cx="4307798" cy="50405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6. «Охрана окружающей среды в Советском районе Курской области» -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708,0,0</a:t>
              </a:r>
            </a:p>
          </p:txBody>
        </p:sp>
        <p:sp>
          <p:nvSpPr>
            <p:cNvPr id="30820" name="AutoShape 100"/>
            <p:cNvSpPr>
              <a:spLocks noChangeArrowheads="1"/>
            </p:cNvSpPr>
            <p:nvPr/>
          </p:nvSpPr>
          <p:spPr bwMode="auto">
            <a:xfrm>
              <a:off x="83905" y="3417407"/>
              <a:ext cx="4320480" cy="8640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5. «Энергосбережение и повышение энергетической эффективности в Советском районе Курской области»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100,0</a:t>
              </a:r>
            </a:p>
          </p:txBody>
        </p:sp>
        <p:sp>
          <p:nvSpPr>
            <p:cNvPr id="30822" name="AutoShape 102"/>
            <p:cNvSpPr>
              <a:spLocks noChangeArrowheads="1"/>
            </p:cNvSpPr>
            <p:nvPr/>
          </p:nvSpPr>
          <p:spPr bwMode="auto">
            <a:xfrm>
              <a:off x="4623108" y="1019297"/>
              <a:ext cx="4392166" cy="64294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10. «Сохранение и развитие архивного дела в Советском районе Курской области»- 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822,0</a:t>
              </a:r>
            </a:p>
          </p:txBody>
        </p:sp>
        <p:sp>
          <p:nvSpPr>
            <p:cNvPr id="30824" name="AutoShape 104"/>
            <p:cNvSpPr>
              <a:spLocks noChangeArrowheads="1"/>
            </p:cNvSpPr>
            <p:nvPr/>
          </p:nvSpPr>
          <p:spPr bwMode="auto">
            <a:xfrm>
              <a:off x="4611426" y="2328313"/>
              <a:ext cx="4392166" cy="432048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12. «Профилактика правонарушений в Советском районе Курской области»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- 600,0</a:t>
              </a:r>
            </a:p>
          </p:txBody>
        </p:sp>
        <p:sp>
          <p:nvSpPr>
            <p:cNvPr id="30827" name="AutoShape 107"/>
            <p:cNvSpPr>
              <a:spLocks noChangeArrowheads="1"/>
            </p:cNvSpPr>
            <p:nvPr/>
          </p:nvSpPr>
          <p:spPr bwMode="auto">
            <a:xfrm>
              <a:off x="107504" y="5409220"/>
              <a:ext cx="4320480" cy="86409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8. «Повышение эффективности работы с молодежью, организация отдыха и оздоровления детей, молодежи, развитие физической культуры и спорта в Советском районе Курской области» –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3 340,0</a:t>
              </a:r>
            </a:p>
          </p:txBody>
        </p:sp>
        <p:sp>
          <p:nvSpPr>
            <p:cNvPr id="30829" name="AutoShape 109"/>
            <p:cNvSpPr>
              <a:spLocks noChangeArrowheads="1"/>
            </p:cNvSpPr>
            <p:nvPr/>
          </p:nvSpPr>
          <p:spPr bwMode="auto">
            <a:xfrm>
              <a:off x="4611426" y="3435018"/>
              <a:ext cx="4407778" cy="588082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14. «Создание условий для эффективного и ответственного управления муниципальными финансами, муниципальным долгом и повышения устойчивости бюджетов Советского района Курской области» -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13 426,0</a:t>
              </a:r>
            </a:p>
          </p:txBody>
        </p:sp>
        <p:sp>
          <p:nvSpPr>
            <p:cNvPr id="30833" name="AutoShape 113"/>
            <p:cNvSpPr>
              <a:spLocks noChangeArrowheads="1"/>
            </p:cNvSpPr>
            <p:nvPr/>
          </p:nvSpPr>
          <p:spPr bwMode="auto">
            <a:xfrm>
              <a:off x="4663843" y="4445975"/>
              <a:ext cx="4392488" cy="497786"/>
            </a:xfrm>
            <a:prstGeom prst="roundRect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txBody>
            <a:bodyPr anchor="ctr"/>
            <a:lstStyle/>
            <a:p>
              <a:pPr algn="ctr">
                <a:defRPr/>
              </a:pPr>
              <a:r>
                <a:rPr lang="ru-RU" sz="1100" b="1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17. «Содействие занятости населения Советского района Курской области»– </a:t>
              </a:r>
              <a:r>
                <a:rPr lang="ru-RU" sz="11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557,0</a:t>
              </a:r>
            </a:p>
          </p:txBody>
        </p:sp>
        <p:sp>
          <p:nvSpPr>
            <p:cNvPr id="30815" name="AutoShape 95"/>
            <p:cNvSpPr>
              <a:spLocks noChangeArrowheads="1"/>
            </p:cNvSpPr>
            <p:nvPr/>
          </p:nvSpPr>
          <p:spPr bwMode="auto">
            <a:xfrm>
              <a:off x="107414" y="4661081"/>
              <a:ext cx="4335982" cy="826260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7. «Обеспечение доступным и комфортным  жильем и коммунальными услугами граждан в Советском районе Курской области»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11 026,0</a:t>
              </a:r>
            </a:p>
          </p:txBody>
        </p:sp>
        <p:sp>
          <p:nvSpPr>
            <p:cNvPr id="30810" name="AutoShape 90"/>
            <p:cNvSpPr>
              <a:spLocks noChangeArrowheads="1"/>
            </p:cNvSpPr>
            <p:nvPr/>
          </p:nvSpPr>
          <p:spPr bwMode="auto">
            <a:xfrm>
              <a:off x="107504" y="1700808"/>
              <a:ext cx="4320480" cy="348989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1. «Развитие культуры в Советском районе Курской области»– 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55 947,0</a:t>
              </a:r>
              <a:endPara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12" name="AutoShape 92"/>
            <p:cNvSpPr>
              <a:spLocks noChangeArrowheads="1"/>
            </p:cNvSpPr>
            <p:nvPr/>
          </p:nvSpPr>
          <p:spPr bwMode="auto">
            <a:xfrm>
              <a:off x="71661" y="6174525"/>
              <a:ext cx="4392166" cy="6926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2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9. «Развитие муниципальной службы в Советском районе Курской области»- </a:t>
              </a:r>
              <a:r>
                <a:rPr lang="ru-RU" sz="12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541,0</a:t>
              </a:r>
              <a:endParaRPr lang="ru-RU" sz="1400" b="1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0816" name="AutoShape 96"/>
            <p:cNvSpPr>
              <a:spLocks noChangeArrowheads="1"/>
            </p:cNvSpPr>
            <p:nvPr/>
          </p:nvSpPr>
          <p:spPr bwMode="auto">
            <a:xfrm>
              <a:off x="4607633" y="1520787"/>
              <a:ext cx="4392166" cy="864096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11. «Развитие транспортной системы, обеспечение перевозки пассажиров в Советском районе Курской области и безопасности  дорожного движения»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 12 823,0</a:t>
              </a:r>
            </a:p>
          </p:txBody>
        </p:sp>
        <p:sp>
          <p:nvSpPr>
            <p:cNvPr id="30825" name="AutoShape 105"/>
            <p:cNvSpPr>
              <a:spLocks noChangeArrowheads="1"/>
            </p:cNvSpPr>
            <p:nvPr/>
          </p:nvSpPr>
          <p:spPr bwMode="auto">
            <a:xfrm>
              <a:off x="4607496" y="2730199"/>
              <a:ext cx="4392303" cy="675731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13. «Защита населения и территории Советского района Курской области от чрезвычайных ситуаций, обеспечение пожарной безопасности и безопасности людей на водных объектах» 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2 740,0</a:t>
              </a:r>
            </a:p>
          </p:txBody>
        </p:sp>
        <p:sp>
          <p:nvSpPr>
            <p:cNvPr id="30828" name="AutoShape 108"/>
            <p:cNvSpPr>
              <a:spLocks noChangeArrowheads="1"/>
            </p:cNvSpPr>
            <p:nvPr/>
          </p:nvSpPr>
          <p:spPr bwMode="auto">
            <a:xfrm>
              <a:off x="4651193" y="4088887"/>
              <a:ext cx="4392166" cy="363762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bg1"/>
              </a:solidFill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15. «Развитие экономики Советского района Курской области»-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15,0</a:t>
              </a:r>
            </a:p>
          </p:txBody>
        </p:sp>
        <p:sp>
          <p:nvSpPr>
            <p:cNvPr id="31" name="AutoShape 90"/>
            <p:cNvSpPr>
              <a:spLocks noChangeArrowheads="1"/>
            </p:cNvSpPr>
            <p:nvPr/>
          </p:nvSpPr>
          <p:spPr bwMode="auto">
            <a:xfrm>
              <a:off x="4658774" y="4882199"/>
              <a:ext cx="4392488" cy="452342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  <a:headEnd/>
              <a:tailEnd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spcBef>
                  <a:spcPct val="20000"/>
                </a:spcBef>
                <a:defRPr/>
              </a:pPr>
              <a:r>
                <a:rPr lang="ru-RU" sz="1100" b="1" dirty="0">
                  <a:solidFill>
                    <a:srgbClr val="8E3432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18. «Градостроительство и инвестиционная деятельность в Советском района Курской области» - </a:t>
              </a:r>
              <a:r>
                <a:rPr lang="ru-RU" sz="1100" b="1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2 170,0</a:t>
              </a:r>
            </a:p>
          </p:txBody>
        </p:sp>
      </p:grpSp>
      <p:sp>
        <p:nvSpPr>
          <p:cNvPr id="33" name="Прямоугольник 32"/>
          <p:cNvSpPr/>
          <p:nvPr/>
        </p:nvSpPr>
        <p:spPr bwMode="auto">
          <a:xfrm>
            <a:off x="0" y="908720"/>
            <a:ext cx="4499992" cy="86409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Расходы бюджета муниципального района по муниципальным</a:t>
            </a:r>
          </a:p>
          <a:p>
            <a:pPr algn="ctr"/>
            <a:r>
              <a:rPr lang="ru-RU" sz="16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 программам на 2022 год (тыс.руб.)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spc="150" normalizeH="0" baseline="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Verdana" pitchFamily="34" charset="0"/>
              </a:rPr>
              <a:t>5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557117" y="5343762"/>
            <a:ext cx="4415426" cy="567023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1">
                    <a:lumMod val="75000"/>
                  </a:schemeClr>
                </a:solidFill>
              </a:rPr>
              <a:t>21. «Противодействие экстремизму и терроризму в Советском районе Курской области» - </a:t>
            </a:r>
            <a:r>
              <a:rPr lang="ru-RU" sz="1100" b="1" dirty="0">
                <a:solidFill>
                  <a:schemeClr val="tx1"/>
                </a:solidFill>
              </a:rPr>
              <a:t>5,0</a:t>
            </a:r>
            <a:r>
              <a:rPr lang="ru-RU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607311" y="5997037"/>
            <a:ext cx="4412813" cy="5311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accent2">
                    <a:lumMod val="75000"/>
                  </a:schemeClr>
                </a:solidFill>
              </a:rPr>
              <a:t>22.«Комплексное развитие сельских территорий Советского района Курской области» - </a:t>
            </a:r>
            <a:r>
              <a:rPr lang="ru-RU" sz="1100" b="1" dirty="0">
                <a:solidFill>
                  <a:schemeClr val="tx1"/>
                </a:solidFill>
              </a:rPr>
              <a:t>582,0</a:t>
            </a:r>
            <a:endParaRPr lang="ru-RU" sz="11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5" name="Рисунок 24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Рисунок 25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7" name="Рисунок 26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052736"/>
            <a:ext cx="9144000" cy="71096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1600" dirty="0">
                <a:solidFill>
                  <a:srgbClr val="000000"/>
                </a:solidFill>
                <a:cs typeface="Arial" pitchFamily="34" charset="0"/>
              </a:rPr>
              <a:t>   	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бюджета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муниципального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очередной трехлетний период осуществлялось исходя из действующего на момент составления бюджета налогового и бюджетного законодательства и макроэкономических параметров функционирования реального сектора экономики района.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Всего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 2022 год доходы бюджета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спрогнозированы в объеме  566 880 тыс. рублей,  в 2022 году - 515 659 тыс.рублей, в  2023 году- 531 504 тыс.рублей 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	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Формирование объема и структуры расходов бюджета муниципального района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на очередной финансовый период осуществлялось исходя из «базовых» объемов бюджетных ассигнований на 2022-2023 годы, утвержденных решением Представительного Собрания Советского района от 18.12.2020г. №161 «О бюджете муниципального района «Советский район» Курской области на 2021 год и на плановый период 2022 и 2023 годов» (в редакции решения от 30.06.2021г. №207).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	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лавная задача 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 формировании бюджета муниципального района состояла в том, чтобы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сбалансировать его параметры</a:t>
            </a: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выполнив при этом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социальные обязательства.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	 В расходной части бюджета муниципального района все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социально-защищенные статьи расходов обеспечены в размере  100% от фактической потребности.</a:t>
            </a:r>
          </a:p>
          <a:p>
            <a:pPr algn="just">
              <a:defRPr/>
            </a:pPr>
            <a:r>
              <a:rPr lang="ru-RU" sz="20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   	</a:t>
            </a:r>
          </a:p>
          <a:p>
            <a:pPr algn="just">
              <a:defRPr/>
            </a:pPr>
            <a:endParaRPr lang="ru-RU" sz="1600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876256" y="7029400"/>
            <a:ext cx="2133600" cy="365125"/>
          </a:xfrm>
        </p:spPr>
        <p:txBody>
          <a:bodyPr/>
          <a:lstStyle/>
          <a:p>
            <a:pPr>
              <a:defRPr/>
            </a:pPr>
            <a:fld id="{A0BB592B-63AA-4DF0-BFD4-84C61079213E}" type="slidenum">
              <a:rPr lang="ru-RU" smtClean="0"/>
              <a:pPr>
                <a:defRPr/>
              </a:pPr>
              <a:t>36</a:t>
            </a:fld>
            <a:endParaRPr lang="ru-RU" dirty="0"/>
          </a:p>
        </p:txBody>
      </p:sp>
      <p:pic>
        <p:nvPicPr>
          <p:cNvPr id="4" name="Рисунок 3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518958" y="1199050"/>
            <a:ext cx="8496374" cy="5072098"/>
          </a:xfrm>
          <a:prstGeom prst="round2Diag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071678"/>
            <a:ext cx="818459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Управление финансов Администрации Советского района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Курская область, Советский район,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п.Кшенский,ул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Пролетарская, 45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Начальник управления:  </a:t>
            </a:r>
            <a:r>
              <a:rPr lang="ru-RU" u="sng" dirty="0" err="1">
                <a:latin typeface="Times New Roman" pitchFamily="18" charset="0"/>
                <a:cs typeface="Times New Roman" pitchFamily="18" charset="0"/>
              </a:rPr>
              <a:t>Трубникова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Наталья Владимировна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факс 8 /47158/2-14-44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e-mail: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sovuprfin@bk,ru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часы работы: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пт. 8:00-13:00; 14:00-17:00</a:t>
            </a:r>
          </a:p>
          <a:p>
            <a:r>
              <a:rPr lang="ru-RU" u="sng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37</a:t>
            </a:fld>
            <a:endParaRPr lang="ru-RU"/>
          </a:p>
        </p:txBody>
      </p:sp>
      <p:pic>
        <p:nvPicPr>
          <p:cNvPr id="9" name="Рисунок 8" descr="https://imageup.ru/img166/3167275/dsc05252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rkursk.ru/other/raions/gerbs/images/g_sov_r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18"/>
          <p:cNvSpPr>
            <a:spLocks noChangeArrowheads="1"/>
          </p:cNvSpPr>
          <p:nvPr/>
        </p:nvSpPr>
        <p:spPr bwMode="auto">
          <a:xfrm>
            <a:off x="251520" y="2276872"/>
            <a:ext cx="8642350" cy="3527425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Спасибо, что посетили информационный ресурс «Бюджет для граждан»!</a:t>
            </a:r>
            <a:endParaRPr lang="ru-RU" sz="3600" b="1" i="1" dirty="0">
              <a:solidFill>
                <a:srgbClr val="9A3130"/>
              </a:solidFill>
              <a:latin typeface="Constantia" pitchFamily="18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  <p:pic>
        <p:nvPicPr>
          <p:cNvPr id="4" name="Рисунок 3" descr="https://imageup.ru/img166/3167275/dsc05252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305080" cy="365125"/>
          </a:xfrm>
        </p:spPr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4</a:t>
            </a:fld>
            <a:endParaRPr lang="ru-RU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4294967295"/>
          </p:nvPr>
        </p:nvSpPr>
        <p:spPr>
          <a:xfrm>
            <a:off x="0" y="0"/>
            <a:ext cx="9144000" cy="6669088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n-US" altLang="zh-CN" sz="2000" dirty="0">
                <a:solidFill>
                  <a:srgbClr val="000000"/>
                </a:solidFill>
                <a:latin typeface="Times New Roman" pitchFamily="18" charset="0"/>
                <a:ea typeface="宋体"/>
                <a:cs typeface="Times New Roman" pitchFamily="18" charset="0"/>
              </a:rPr>
              <a:t>  </a:t>
            </a: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ctr" eaLnBrk="1" hangingPunct="1">
              <a:buFontTx/>
              <a:buNone/>
            </a:pPr>
            <a:endParaRPr lang="en-US" altLang="zh-CN" sz="2000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  <a:p>
            <a:pPr algn="r" eaLnBrk="1" hangingPunct="1">
              <a:buFontTx/>
              <a:buNone/>
            </a:pPr>
            <a:endParaRPr lang="ru-RU" sz="1600" i="1" dirty="0">
              <a:solidFill>
                <a:srgbClr val="000000"/>
              </a:solidFill>
              <a:latin typeface="Times New Roman" pitchFamily="18" charset="0"/>
              <a:ea typeface="宋体"/>
              <a:cs typeface="Times New Roman" pitchFamily="18" charset="0"/>
            </a:endParaRPr>
          </a:p>
        </p:txBody>
      </p:sp>
      <p:sp>
        <p:nvSpPr>
          <p:cNvPr id="6" name="Скругленный прямоугольник 18"/>
          <p:cNvSpPr>
            <a:spLocks noChangeArrowheads="1"/>
          </p:cNvSpPr>
          <p:nvPr/>
        </p:nvSpPr>
        <p:spPr bwMode="auto">
          <a:xfrm>
            <a:off x="611560" y="1772816"/>
            <a:ext cx="7993062" cy="1727969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>
              <a:latin typeface="Constantia" pitchFamily="18" charset="0"/>
            </a:endParaRPr>
          </a:p>
        </p:txBody>
      </p:sp>
      <p:sp>
        <p:nvSpPr>
          <p:cNvPr id="7" name="Скругленный прямоугольник 18"/>
          <p:cNvSpPr>
            <a:spLocks noChangeArrowheads="1"/>
          </p:cNvSpPr>
          <p:nvPr/>
        </p:nvSpPr>
        <p:spPr bwMode="auto">
          <a:xfrm>
            <a:off x="683568" y="5805264"/>
            <a:ext cx="7920037" cy="928694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 w="25400" algn="ctr">
            <a:solidFill>
              <a:srgbClr val="C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hape"/>
          <p:cNvSpPr>
            <a:spLocks noChangeArrowheads="1"/>
          </p:cNvSpPr>
          <p:nvPr/>
        </p:nvSpPr>
        <p:spPr bwMode="auto">
          <a:xfrm>
            <a:off x="0" y="1124744"/>
            <a:ext cx="9144000" cy="39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marL="28575" algn="ctr">
              <a:spcAft>
                <a:spcPts val="2100"/>
              </a:spcAft>
            </a:pPr>
            <a:r>
              <a:rPr lang="ru-RU" sz="32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ЧТО ТАКОЕ «БЮДЖЕТ ДЛЯ ГРАЖДАН»?</a:t>
            </a:r>
          </a:p>
        </p:txBody>
      </p:sp>
      <p:sp>
        <p:nvSpPr>
          <p:cNvPr id="9" name="Shape"/>
          <p:cNvSpPr>
            <a:spLocks noChangeArrowheads="1"/>
          </p:cNvSpPr>
          <p:nvPr/>
        </p:nvSpPr>
        <p:spPr bwMode="auto">
          <a:xfrm>
            <a:off x="755576" y="1844824"/>
            <a:ext cx="7666037" cy="16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22225" algn="ctr">
              <a:lnSpc>
                <a:spcPts val="2163"/>
              </a:lnSpc>
              <a:spcBef>
                <a:spcPts val="2100"/>
              </a:spcBef>
              <a:spcAft>
                <a:spcPts val="213"/>
              </a:spcAft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«Бюджет для граждан»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аналитический документ, разрабатываемый в целях предоставления гражданам актуальной информации о бюджета муниципального района «Советский район» в формате, доступном для широкого круга пользователей. В представленной информации отражены основные положения бюджета на предстоящие три года: 2022 год и плановый период 2023-2024 годов. </a:t>
            </a:r>
          </a:p>
        </p:txBody>
      </p:sp>
      <p:sp>
        <p:nvSpPr>
          <p:cNvPr id="10" name="Shape"/>
          <p:cNvSpPr>
            <a:spLocks noChangeArrowheads="1"/>
          </p:cNvSpPr>
          <p:nvPr/>
        </p:nvSpPr>
        <p:spPr bwMode="auto">
          <a:xfrm>
            <a:off x="928662" y="5857892"/>
            <a:ext cx="7620000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ctr">
              <a:lnSpc>
                <a:spcPts val="2163"/>
              </a:lnSpc>
              <a:spcBef>
                <a:spcPts val="2100"/>
              </a:spcBef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«Бюджет для граждан» нацелен на получение обратной связи от граждан по интересующим их вопросам.</a:t>
            </a:r>
          </a:p>
        </p:txBody>
      </p:sp>
      <p:pic>
        <p:nvPicPr>
          <p:cNvPr id="11" name="Picture 10" descr="Безимени-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573016"/>
            <a:ext cx="7920037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"/>
          </a:effectLst>
        </p:spPr>
      </p:pic>
      <p:pic>
        <p:nvPicPr>
          <p:cNvPr id="13" name="Рисунок 12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auto">
          <a:xfrm>
            <a:off x="-15090" y="980728"/>
            <a:ext cx="9159090" cy="1224136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105273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ВОЗМОЖНОСТИ ВЛИЯНИЯ ГРАЖДАНИНА</a:t>
            </a:r>
          </a:p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 НА СОСТАВ БЮДЖЕТА</a:t>
            </a:r>
          </a:p>
        </p:txBody>
      </p:sp>
      <p:grpSp>
        <p:nvGrpSpPr>
          <p:cNvPr id="3" name="Группа 2"/>
          <p:cNvGrpSpPr/>
          <p:nvPr/>
        </p:nvGrpSpPr>
        <p:grpSpPr>
          <a:xfrm>
            <a:off x="3347864" y="2420888"/>
            <a:ext cx="4946892" cy="4104456"/>
            <a:chOff x="1760630" y="3243006"/>
            <a:chExt cx="4247045" cy="2753418"/>
          </a:xfrm>
          <a:solidFill>
            <a:schemeClr val="bg1">
              <a:lumMod val="95000"/>
            </a:schemeClr>
          </a:solidFill>
        </p:grpSpPr>
        <p:sp>
          <p:nvSpPr>
            <p:cNvPr id="6" name="Полилиния 5"/>
            <p:cNvSpPr/>
            <p:nvPr/>
          </p:nvSpPr>
          <p:spPr>
            <a:xfrm>
              <a:off x="1760630" y="3243006"/>
              <a:ext cx="4222898" cy="106272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779950" tIns="57150" rIns="10668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>
                  <a:latin typeface="Times New Roman" pitchFamily="18" charset="0"/>
                  <a:cs typeface="Times New Roman" pitchFamily="18" charset="0"/>
                </a:rPr>
                <a:t>Публичные слушания по проекту бюджета муниципального района «Советский район» (проходят ежегодно в декабре)</a:t>
              </a:r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1760630" y="4885396"/>
              <a:ext cx="4247045" cy="1111028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779950" tIns="57151" rIns="106680" bIns="57150" numCol="1" spcCol="1270" anchor="ctr" anchorCtr="0">
              <a:noAutofit/>
            </a:bodyPr>
            <a:lstStyle/>
            <a:p>
              <a:pPr lvl="0" algn="ctr" defTabSz="666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400" kern="1200" dirty="0">
                  <a:latin typeface="Times New Roman" pitchFamily="18" charset="0"/>
                  <a:cs typeface="Times New Roman" pitchFamily="18" charset="0"/>
                </a:rPr>
                <a:t>Публичные слушания по отчету об исполнении бюджета муниципального района «Советский район» (проходят ежегодно в апреле)</a:t>
              </a:r>
            </a:p>
          </p:txBody>
        </p:sp>
      </p:grpSp>
      <p:pic>
        <p:nvPicPr>
          <p:cNvPr id="47110" name="Picture 6" descr="http://izbirkom46.ru/wp-content/uploads/2015/02/%D0%A4%D0%BE%D1%82%D0%BE_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581127"/>
            <a:ext cx="2952328" cy="2214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Номер слайда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3" y="2229772"/>
            <a:ext cx="3235396" cy="2154825"/>
          </a:xfrm>
          <a:prstGeom prst="rect">
            <a:avLst/>
          </a:prstGeom>
        </p:spPr>
      </p:pic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Рисунок 13" descr="http://rkursk.ru/other/raions/gerbs/images/g_sov_r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412" y="-2164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 bwMode="auto">
          <a:xfrm>
            <a:off x="-1509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52536" y="1124744"/>
            <a:ext cx="964907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28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  <a:cs typeface="Times New Roman" pitchFamily="18" charset="0"/>
              </a:rPr>
              <a:t>ГРАЖДАНИН, ЕГО УЧАСТИЕ В БЮДЖЕТНОМ ПРОЦЕССЕ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780928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Участвует в формировании доходной части бюджета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63688" y="5457617"/>
            <a:ext cx="5635439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Получает социальные гарантии (образование, жилищно-коммунальное хозяйство, культура, физическая культура и спорт, молодежная политика,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1475656" y="1916832"/>
            <a:ext cx="6215106" cy="100811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1475656" y="4509120"/>
            <a:ext cx="6142528" cy="1080120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ГРАЖДАНИН </a:t>
            </a:r>
          </a:p>
          <a:p>
            <a:pPr algn="ctr"/>
            <a:r>
              <a:rPr lang="ru-RU" sz="24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получатель социальных гарантий</a:t>
            </a:r>
          </a:p>
        </p:txBody>
      </p:sp>
      <p:pic>
        <p:nvPicPr>
          <p:cNvPr id="7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212976"/>
            <a:ext cx="2928958" cy="1224136"/>
          </a:xfrm>
          <a:prstGeom prst="rect">
            <a:avLst/>
          </a:prstGeom>
          <a:noFill/>
          <a:effectLst>
            <a:glow rad="63500">
              <a:schemeClr val="accent1">
                <a:satMod val="175000"/>
                <a:alpha val="4000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Номер слайда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6</a:t>
            </a:fld>
            <a:endParaRPr lang="ru-RU" dirty="0"/>
          </a:p>
        </p:txBody>
      </p:sp>
      <p:pic>
        <p:nvPicPr>
          <p:cNvPr id="10" name="Рисунок 9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1"/>
            <a:ext cx="3845683" cy="9087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auto">
          <a:xfrm>
            <a:off x="0" y="980728"/>
            <a:ext cx="9159090" cy="936104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pic>
        <p:nvPicPr>
          <p:cNvPr id="38930" name="Picture 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032375"/>
            <a:ext cx="1800225" cy="18256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268413"/>
            <a:ext cx="9144000" cy="417512"/>
          </a:xfrm>
        </p:spPr>
        <p:txBody>
          <a:bodyPr rtlCol="0"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kern="1200" spc="150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Основы составления бюджета </a:t>
            </a:r>
            <a:r>
              <a:rPr lang="ru-RU" sz="3000" b="1" spc="150" dirty="0">
                <a:ln w="11430"/>
                <a:solidFill>
                  <a:srgbClr val="F8F8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mpact" pitchFamily="34" charset="0"/>
              </a:rPr>
              <a:t>района</a:t>
            </a:r>
            <a:endParaRPr lang="ru-RU" sz="3000" b="1" kern="1200" spc="150" dirty="0">
              <a:ln w="11430"/>
              <a:solidFill>
                <a:srgbClr val="F8F8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Impact" pitchFamily="34" charset="0"/>
            </a:endParaRPr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755576" y="4234071"/>
            <a:ext cx="7559675" cy="584775"/>
          </a:xfrm>
          <a:prstGeom prst="rect">
            <a:avLst/>
          </a:prstGeom>
          <a:ln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  <a:softEdge rad="63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Составление бюджета района</a:t>
            </a:r>
          </a:p>
        </p:txBody>
      </p:sp>
      <p:sp>
        <p:nvSpPr>
          <p:cNvPr id="38925" name="AutoShape 13"/>
          <p:cNvSpPr>
            <a:spLocks noChangeArrowheads="1"/>
          </p:cNvSpPr>
          <p:nvPr/>
        </p:nvSpPr>
        <p:spPr bwMode="auto">
          <a:xfrm>
            <a:off x="611560" y="1916832"/>
            <a:ext cx="1728787" cy="2303339"/>
          </a:xfrm>
          <a:prstGeom prst="downArrowCallout">
            <a:avLst>
              <a:gd name="adj1" fmla="val 25000"/>
              <a:gd name="adj2" fmla="val 25000"/>
              <a:gd name="adj3" fmla="val 22415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Бюджетное послание Президента Российской Федерации</a:t>
            </a:r>
          </a:p>
        </p:txBody>
      </p:sp>
      <p:sp>
        <p:nvSpPr>
          <p:cNvPr id="38926" name="AutoShape 14"/>
          <p:cNvSpPr>
            <a:spLocks noChangeArrowheads="1"/>
          </p:cNvSpPr>
          <p:nvPr/>
        </p:nvSpPr>
        <p:spPr bwMode="auto">
          <a:xfrm>
            <a:off x="2627784" y="1916832"/>
            <a:ext cx="1871662" cy="2303339"/>
          </a:xfrm>
          <a:prstGeom prst="downArrowCallout">
            <a:avLst>
              <a:gd name="adj1" fmla="val 25000"/>
              <a:gd name="adj2" fmla="val 25000"/>
              <a:gd name="adj3" fmla="val 20708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 </a:t>
            </a:r>
          </a:p>
        </p:txBody>
      </p:sp>
      <p:sp>
        <p:nvSpPr>
          <p:cNvPr id="38927" name="AutoShape 15"/>
          <p:cNvSpPr>
            <a:spLocks noChangeArrowheads="1"/>
          </p:cNvSpPr>
          <p:nvPr/>
        </p:nvSpPr>
        <p:spPr bwMode="auto">
          <a:xfrm>
            <a:off x="6660233" y="1916832"/>
            <a:ext cx="1800200" cy="2304000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Муниципальные программы муниципального района</a:t>
            </a:r>
          </a:p>
        </p:txBody>
      </p:sp>
      <p:sp>
        <p:nvSpPr>
          <p:cNvPr id="38928" name="AutoShape 16"/>
          <p:cNvSpPr>
            <a:spLocks noChangeArrowheads="1"/>
          </p:cNvSpPr>
          <p:nvPr/>
        </p:nvSpPr>
        <p:spPr bwMode="auto">
          <a:xfrm>
            <a:off x="4716016" y="1916832"/>
            <a:ext cx="1728787" cy="2303339"/>
          </a:xfrm>
          <a:prstGeom prst="downArrowCallout">
            <a:avLst>
              <a:gd name="adj1" fmla="val 25000"/>
              <a:gd name="adj2" fmla="val 25000"/>
              <a:gd name="adj3" fmla="val 22434"/>
              <a:gd name="adj4" fmla="val 66667"/>
            </a:avLst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бюджетной и налоговой политики</a:t>
            </a:r>
          </a:p>
        </p:txBody>
      </p:sp>
      <p:pic>
        <p:nvPicPr>
          <p:cNvPr id="38929" name="Picture 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5057775"/>
            <a:ext cx="1874838" cy="1800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3" descr="C:\Users\ker\Desktop\МОЁ\прочее\- animashka\тематика\расчёт 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23728" y="4819650"/>
            <a:ext cx="2719387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12" name="Picture 26" descr="C:\Users\ker\Desktop\МОЁ\прочее\- animashka\тематика\расчёт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00813" y="4876800"/>
            <a:ext cx="2643187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s://avatars.mds.yandex.net/get-altay/1773749/2a0000016ae32220070311557f279c36ea49/XXL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https://imageup.ru/img166/3167275/dsc05252.jpg"/>
          <p:cNvPicPr/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1"/>
            <a:ext cx="3773675" cy="90872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 descr="http://rkursk.ru/other/raions/gerbs/images/g_sov_r.jpg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431" y="-59983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0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60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8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000"/>
                                        <p:tgtEl>
                                          <p:spTgt spid="38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89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8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2000"/>
                                        <p:tgtEl>
                                          <p:spTgt spid="38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2000"/>
                            </p:stCondLst>
                            <p:childTnLst>
                              <p:par>
                                <p:cTn id="3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3" grpId="0" animBg="1"/>
      <p:bldP spid="38925" grpId="0" animBg="1"/>
      <p:bldP spid="38926" grpId="0" animBg="1"/>
      <p:bldP spid="38927" grpId="0" animBg="1"/>
      <p:bldP spid="389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auto">
          <a:xfrm>
            <a:off x="-15090" y="980728"/>
            <a:ext cx="9159090" cy="792088"/>
          </a:xfrm>
          <a:prstGeom prst="rect">
            <a:avLst/>
          </a:prstGeom>
          <a:solidFill>
            <a:srgbClr val="4F81BD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softEdge rad="127000"/>
          </a:effectLst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Verdana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980728"/>
            <a:ext cx="9144000" cy="711200"/>
          </a:xfrm>
        </p:spPr>
        <p:txBody>
          <a:bodyPr rtlCol="0">
            <a:normAutofit fontScale="9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kern="1200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Impact" pitchFamily="34" charset="0"/>
              </a:rPr>
              <a:t>Что такое бюджет?</a:t>
            </a: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323528" y="1844824"/>
            <a:ext cx="8496944" cy="489654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8E3432"/>
                </a:solidFill>
                <a:effectLst/>
                <a:latin typeface="Arial Black" pitchFamily="34" charset="0"/>
                <a:cs typeface="Arabic Typesetting" pitchFamily="66" charset="-78"/>
              </a:rPr>
              <a:t>БЮДЖЕТ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(от </a:t>
            </a:r>
            <a:r>
              <a:rPr lang="ru-RU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старонормандского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bougette</a:t>
            </a:r>
            <a:r>
              <a:rPr lang="en-US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кошель, сумка, кожаный мешок) 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lang="en-US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i="1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Бюджет - это план доходов и расходов.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		Каждый житель муниципального района является участником формирования этого плана, с одной стороны как налогоплательщик, наполняя доходы бюджета, с другой – он получает часть расходов как потребитель общественных услуг. 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400" dirty="0"/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1131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5910" y="5301208"/>
            <a:ext cx="2468050" cy="1418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Номер слайда 16"/>
          <p:cNvSpPr txBox="1">
            <a:spLocks/>
          </p:cNvSpPr>
          <p:nvPr/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0AD33FC-CFB2-4C9E-9E90-385C6970F446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pic>
        <p:nvPicPr>
          <p:cNvPr id="9" name="Рисунок 8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33FC-CFB2-4C9E-9E90-385C6970F44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914400" y="0"/>
            <a:ext cx="8229600" cy="1285875"/>
          </a:xfrm>
        </p:spPr>
        <p:txBody>
          <a:bodyPr rtlCol="0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kern="1200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</a:t>
            </a:r>
          </a:p>
        </p:txBody>
      </p:sp>
      <p:pic>
        <p:nvPicPr>
          <p:cNvPr id="20483" name="Picture 2" descr="http://www.mv.org.ua/imn/2012/b139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492550"/>
            <a:ext cx="3528392" cy="23654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107504" y="1113201"/>
            <a:ext cx="4250184" cy="320087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8E3432"/>
                </a:solidFill>
                <a:latin typeface="Impact" pitchFamily="34" charset="0"/>
                <a:cs typeface="Arial" pitchFamily="34" charset="0"/>
              </a:rPr>
              <a:t>ДОХОДЫ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поступающие в бюджет денежные средства (налоги юридических и физических лиц, доходы от использования имущества, административные платежи и сборы, безвозмездные поступления)</a:t>
            </a:r>
          </a:p>
          <a:p>
            <a:pPr algn="ctr">
              <a:defRPr/>
            </a:pP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12"/>
          <p:cNvSpPr>
            <a:spLocks noChangeArrowheads="1"/>
          </p:cNvSpPr>
          <p:nvPr/>
        </p:nvSpPr>
        <p:spPr bwMode="auto">
          <a:xfrm>
            <a:off x="4572000" y="1278632"/>
            <a:ext cx="4464496" cy="286232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rIns="0" anchor="ctr"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8E3432"/>
                </a:solidFill>
                <a:latin typeface="Impact" pitchFamily="34" charset="0"/>
              </a:rPr>
              <a:t>РАСХОДЫ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выплачиваемые из бюджета денежные средства на:</a:t>
            </a:r>
          </a:p>
          <a:p>
            <a:pPr algn="ctr">
              <a:defRPr/>
            </a:pP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содержание муниципальных учреждений (образование, культура, молодежная политика, физическая культура и спорт и другие), социальные выплаты населению, капитальное строительство и другие расходы</a:t>
            </a:r>
          </a:p>
        </p:txBody>
      </p:sp>
      <p:pic>
        <p:nvPicPr>
          <p:cNvPr id="7" name="Рисунок 6" descr="https://avatars.mds.yandex.net/get-altay/1773749/2a0000016ae32220070311557f279c36ea49/XXL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"/>
            <a:ext cx="4410640" cy="90872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s://imageup.ru/img166/3167275/dsc0525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47" b="12841"/>
          <a:stretch/>
        </p:blipFill>
        <p:spPr bwMode="auto">
          <a:xfrm>
            <a:off x="6237" y="-36731"/>
            <a:ext cx="3789239" cy="9454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Рисунок 9" descr="http://rkursk.ru/other/raions/gerbs/images/g_sov_r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916" y="-36731"/>
            <a:ext cx="1095684" cy="10894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1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16336</TotalTime>
  <Words>2611</Words>
  <Application>Microsoft Office PowerPoint</Application>
  <PresentationFormat>Экран (4:3)</PresentationFormat>
  <Paragraphs>623</Paragraphs>
  <Slides>38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Основы составления бюджета района</vt:lpstr>
      <vt:lpstr>Что такое бюджет?</vt:lpstr>
      <vt:lpstr>Презентация PowerPoint</vt:lpstr>
      <vt:lpstr>Презентация PowerPoint</vt:lpstr>
      <vt:lpstr>Презентация PowerPoint</vt:lpstr>
      <vt:lpstr>Презентация PowerPoint</vt:lpstr>
      <vt:lpstr>НАЛОГОВЫЕ ДОХОДЫ</vt:lpstr>
      <vt:lpstr>НЕНАЛОГОВЫЕ ДОХОДЫ</vt:lpstr>
      <vt:lpstr>БЕЗВОЗМЕЗДНЫЕ ПОСТУПЛЕНИЯ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Расходы бюджета муниципального района «Советский район»  на жилищно-коммунальное хозяйство</vt:lpstr>
      <vt:lpstr>Расходы дорожного фонда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Трубникова_НВ</cp:lastModifiedBy>
  <cp:revision>1577</cp:revision>
  <cp:lastPrinted>2021-11-19T11:07:37Z</cp:lastPrinted>
  <dcterms:created xsi:type="dcterms:W3CDTF">2014-06-09T16:25:13Z</dcterms:created>
  <dcterms:modified xsi:type="dcterms:W3CDTF">2021-11-22T10:54:19Z</dcterms:modified>
</cp:coreProperties>
</file>