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2.xml" ContentType="application/vnd.openxmlformats-officedocument.drawingml.chartshape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4"/>
  </p:notesMasterIdLst>
  <p:sldIdLst>
    <p:sldId id="299" r:id="rId2"/>
    <p:sldId id="306" r:id="rId3"/>
    <p:sldId id="304" r:id="rId4"/>
    <p:sldId id="297" r:id="rId5"/>
    <p:sldId id="310" r:id="rId6"/>
    <p:sldId id="268" r:id="rId7"/>
    <p:sldId id="265" r:id="rId8"/>
    <p:sldId id="326" r:id="rId9"/>
    <p:sldId id="327" r:id="rId10"/>
    <p:sldId id="328" r:id="rId11"/>
    <p:sldId id="329" r:id="rId12"/>
    <p:sldId id="330" r:id="rId13"/>
    <p:sldId id="282" r:id="rId14"/>
    <p:sldId id="288" r:id="rId15"/>
    <p:sldId id="331" r:id="rId16"/>
    <p:sldId id="266" r:id="rId17"/>
    <p:sldId id="279" r:id="rId18"/>
    <p:sldId id="275" r:id="rId19"/>
    <p:sldId id="333" r:id="rId20"/>
    <p:sldId id="332" r:id="rId21"/>
    <p:sldId id="287" r:id="rId22"/>
    <p:sldId id="334" r:id="rId23"/>
    <p:sldId id="293" r:id="rId24"/>
    <p:sldId id="312" r:id="rId25"/>
    <p:sldId id="314" r:id="rId26"/>
    <p:sldId id="315" r:id="rId27"/>
    <p:sldId id="294" r:id="rId28"/>
    <p:sldId id="301" r:id="rId29"/>
    <p:sldId id="267" r:id="rId30"/>
    <p:sldId id="317" r:id="rId31"/>
    <p:sldId id="335" r:id="rId32"/>
    <p:sldId id="300" r:id="rId3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Евгения А. Федченко" initials="ЕАФ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D9F1"/>
    <a:srgbClr val="FCAE37"/>
    <a:srgbClr val="FEBF4C"/>
    <a:srgbClr val="8C9BB3"/>
    <a:srgbClr val="D190D8"/>
    <a:srgbClr val="536FFB"/>
    <a:srgbClr val="D8D2FC"/>
    <a:srgbClr val="A192F8"/>
    <a:srgbClr val="75A4DD"/>
    <a:srgbClr val="C458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571" autoAdjust="0"/>
    <p:restoredTop sz="95332" autoAdjust="0"/>
  </p:normalViewPr>
  <p:slideViewPr>
    <p:cSldViewPr>
      <p:cViewPr varScale="1">
        <p:scale>
          <a:sx n="127" d="100"/>
          <a:sy n="127" d="100"/>
        </p:scale>
        <p:origin x="143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168" y="-8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46;&#1077;&#1085;&#1103;\&#1041;&#1102;&#1076;&#1078;&#1077;&#1090;%20&#1076;&#1083;&#1103;%20&#1075;&#1088;&#1072;&#1078;&#1076;&#1072;&#1085;\2021%20&#1075;&#1086;&#1076;\&#1058;&#1072;&#1073;&#1083;&#1080;&#1094;&#1099;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443116820963726E-2"/>
          <c:y val="2.9847111004760153E-2"/>
          <c:w val="0.95736126999319981"/>
          <c:h val="0.8694100228179775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094812297056255E-2"/>
                  <c:y val="-0.43903159888480059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807 091,0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133347600321822"/>
                      <c:h val="7.87973012837067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1B1A-4713-B471-EDE2BA4A8A49}"/>
                </c:ext>
              </c:extLst>
            </c:dLbl>
            <c:dLbl>
              <c:idx val="1"/>
              <c:layout>
                <c:manualLayout>
                  <c:x val="1.1829885617243893E-4"/>
                  <c:y val="-0.4602912357573413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647 130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B1A-4713-B471-EDE2BA4A8A49}"/>
                </c:ext>
              </c:extLst>
            </c:dLbl>
            <c:dLbl>
              <c:idx val="2"/>
              <c:layout>
                <c:manualLayout>
                  <c:x val="6.1997072966232421E-3"/>
                  <c:y val="-0.3883659353928878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676 360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136075691185385"/>
                      <c:h val="6.17292937854309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B1A-4713-B471-EDE2BA4A8A49}"/>
                </c:ext>
              </c:extLst>
            </c:dLbl>
            <c:dLbl>
              <c:idx val="3"/>
              <c:layout>
                <c:manualLayout>
                  <c:x val="3.0021551101967966E-2"/>
                  <c:y val="-0.3699309193675519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558 509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B1A-4713-B471-EDE2BA4A8A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807091</c:v>
                </c:pt>
                <c:pt idx="1">
                  <c:v>648847</c:v>
                </c:pt>
                <c:pt idx="2">
                  <c:v>673121</c:v>
                </c:pt>
                <c:pt idx="3">
                  <c:v>555139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B1A-4713-B471-EDE2BA4A8A4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243113136"/>
        <c:axId val="243113528"/>
        <c:axId val="0"/>
      </c:bar3DChart>
      <c:catAx>
        <c:axId val="243113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43113528"/>
        <c:crosses val="autoZero"/>
        <c:auto val="1"/>
        <c:lblAlgn val="ctr"/>
        <c:lblOffset val="100"/>
        <c:noMultiLvlLbl val="0"/>
      </c:catAx>
      <c:valAx>
        <c:axId val="243113528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one"/>
        <c:crossAx val="2431131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7226180215613414"/>
          <c:y val="0.17585015901633241"/>
          <c:w val="0.52927302976253543"/>
          <c:h val="0.50531904337130984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998696693467735"/>
          <c:y val="0"/>
          <c:w val="0.79294701419481228"/>
          <c:h val="0.9123398506790763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4">
                      <a:tint val="54000"/>
                      <a:shade val="51000"/>
                      <a:satMod val="130000"/>
                    </a:schemeClr>
                  </a:gs>
                  <a:gs pos="80000">
                    <a:schemeClr val="accent4">
                      <a:tint val="54000"/>
                      <a:shade val="93000"/>
                      <a:satMod val="130000"/>
                    </a:schemeClr>
                  </a:gs>
                  <a:gs pos="100000">
                    <a:schemeClr val="accent4">
                      <a:tint val="54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DDC4-470B-A9D9-ED608F438A2E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4">
                      <a:tint val="77000"/>
                      <a:shade val="51000"/>
                      <a:satMod val="130000"/>
                    </a:schemeClr>
                  </a:gs>
                  <a:gs pos="80000">
                    <a:schemeClr val="accent4">
                      <a:tint val="77000"/>
                      <a:shade val="93000"/>
                      <a:satMod val="130000"/>
                    </a:schemeClr>
                  </a:gs>
                  <a:gs pos="100000">
                    <a:schemeClr val="accent4">
                      <a:tint val="77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DDC4-470B-A9D9-ED608F438A2E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DDC4-470B-A9D9-ED608F438A2E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76000"/>
                      <a:shade val="51000"/>
                      <a:satMod val="130000"/>
                    </a:schemeClr>
                  </a:gs>
                  <a:gs pos="80000">
                    <a:schemeClr val="accent4">
                      <a:shade val="76000"/>
                      <a:shade val="93000"/>
                      <a:satMod val="130000"/>
                    </a:schemeClr>
                  </a:gs>
                  <a:gs pos="100000">
                    <a:schemeClr val="accent4">
                      <a:shade val="76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DDC4-470B-A9D9-ED608F438A2E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4">
                      <a:shade val="53000"/>
                      <a:shade val="51000"/>
                      <a:satMod val="130000"/>
                    </a:schemeClr>
                  </a:gs>
                  <a:gs pos="80000">
                    <a:schemeClr val="accent4">
                      <a:shade val="53000"/>
                      <a:shade val="93000"/>
                      <a:satMod val="130000"/>
                    </a:schemeClr>
                  </a:gs>
                  <a:gs pos="100000">
                    <a:schemeClr val="accent4">
                      <a:shade val="53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DDC4-470B-A9D9-ED608F438A2E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dirty="0"/>
                      <a:t>Образование 
67,5</a:t>
                    </a:r>
                    <a:r>
                      <a:rPr lang="ru-RU" sz="1200" b="1" dirty="0">
                        <a:solidFill>
                          <a:schemeClr val="tx1"/>
                        </a:solidFill>
                      </a:rPr>
                      <a:t> 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DC4-470B-A9D9-ED608F438A2E}"/>
                </c:ext>
              </c:extLst>
            </c:dLbl>
            <c:dLbl>
              <c:idx val="1"/>
              <c:layout>
                <c:manualLayout>
                  <c:x val="0"/>
                  <c:y val="0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600" b="0" i="0" u="none" strike="noStrike" kern="1200" baseline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100" dirty="0"/>
                      <a:t>Социальная политика, здраво-</a:t>
                    </a:r>
                  </a:p>
                  <a:p>
                    <a:pPr>
                      <a:defRPr sz="1600"/>
                    </a:pPr>
                    <a:r>
                      <a:rPr lang="ru-RU" sz="1100" dirty="0"/>
                      <a:t> охранение, культура, </a:t>
                    </a:r>
                  </a:p>
                  <a:p>
                    <a:pPr>
                      <a:defRPr sz="1600"/>
                    </a:pPr>
                    <a:r>
                      <a:rPr lang="ru-RU" sz="1100" dirty="0"/>
                      <a:t>ФК и спорт
18</a:t>
                    </a:r>
                    <a:r>
                      <a:rPr lang="ru-RU" sz="1100" b="1" dirty="0"/>
                      <a:t>,3 %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DC4-470B-A9D9-ED608F438A2E}"/>
                </c:ext>
              </c:extLst>
            </c:dLbl>
            <c:dLbl>
              <c:idx val="2"/>
              <c:layout>
                <c:manualLayout>
                  <c:x val="-8.8819068065179169E-3"/>
                  <c:y val="2.0361361254798548E-3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/>
                      <a:t>Национальная экономика
</a:t>
                    </a:r>
                    <a:r>
                      <a:rPr lang="ru-RU" sz="1100" b="1" dirty="0"/>
                      <a:t>2,7 %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DC4-470B-A9D9-ED608F438A2E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sz="1200" dirty="0"/>
                      <a:t>ЖКХ
0</a:t>
                    </a:r>
                    <a:r>
                      <a:rPr lang="ru-RU" sz="1200" b="1" dirty="0"/>
                      <a:t> 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DC4-470B-A9D9-ED608F438A2E}"/>
                </c:ext>
              </c:extLst>
            </c:dLbl>
            <c:dLbl>
              <c:idx val="4"/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lang="ru-RU" sz="1800" b="1" i="0" u="none" strike="noStrike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100" b="0" i="0" u="none" strike="noStrike" kern="1200" baseline="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Прочие расходы</a:t>
                    </a:r>
                    <a:r>
                      <a:rPr lang="ru-RU" sz="1100" b="1" i="0" u="none" strike="noStrike" kern="1200" baseline="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
11,4 %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ru-RU" sz="1800" b="1" i="0" u="none" strike="noStrike" kern="1200" baseline="0" dirty="0" smtClean="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DC4-470B-A9D9-ED608F438A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shade val="95000"/>
                      <a:satMod val="10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Лист1!$A$1:$A$5</c:f>
              <c:strCache>
                <c:ptCount val="5"/>
                <c:pt idx="0">
                  <c:v>Образование </c:v>
                </c:pt>
                <c:pt idx="1">
                  <c:v>Социальная политика, культура, ФК и спорт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Прочие расходы</c:v>
                </c:pt>
              </c:strCache>
            </c:strRef>
          </c:cat>
          <c:val>
            <c:numRef>
              <c:f>Лист1!$B$1:$B$5</c:f>
              <c:numCache>
                <c:formatCode>General</c:formatCode>
                <c:ptCount val="5"/>
                <c:pt idx="0">
                  <c:v>43.6</c:v>
                </c:pt>
                <c:pt idx="1">
                  <c:v>11.7</c:v>
                </c:pt>
                <c:pt idx="2">
                  <c:v>17.2</c:v>
                </c:pt>
                <c:pt idx="3">
                  <c:v>7.8</c:v>
                </c:pt>
                <c:pt idx="4">
                  <c:v>19.7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DDC4-470B-A9D9-ED608F438A2E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128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3">
      <cs:styleClr val="auto"/>
    </cs:fillRef>
    <cs:effectRef idx="3">
      <a:schemeClr val="dk1"/>
    </cs:effectRef>
    <cs:fontRef idx="minor">
      <a:schemeClr val="tx1"/>
    </cs:fontRef>
  </cs:dataPoint>
  <cs:dataPoint3D>
    <cs:lnRef idx="0"/>
    <cs:fillRef idx="1">
      <cs:styleClr val="auto"/>
    </cs:fillRef>
    <cs:effectRef idx="3">
      <a:schemeClr val="dk1"/>
    </cs:effectRef>
    <cs:fontRef idx="minor">
      <a:schemeClr val="tx1"/>
    </cs:fontRef>
  </cs:dataPoint3D>
  <cs:dataPointLine>
    <cs:lnRef idx="1">
      <cs:styleClr val="auto"/>
    </cs:lnRef>
    <cs:lineWidthScale>7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3">
      <cs:styleClr val="auto"/>
    </cs:fillRef>
    <cs:effectRef idx="3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0"/>
    <cs:fillRef idx="3" mods="ignoreCSTransforms">
      <cs:styleClr val="0">
        <a:shade val="25000"/>
      </cs:styleClr>
    </cs:fillRef>
    <cs:effectRef idx="3">
      <a:schemeClr val="dk1"/>
    </cs:effectRef>
    <cs:fontRef idx="minor">
      <a:schemeClr val="tx1"/>
    </cs:fontRef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0"/>
    <cs:fillRef idx="3" mods="ignoreCSTransforms">
      <cs:styleClr val="0">
        <a:tint val="25000"/>
      </cs:styleClr>
    </cs:fillRef>
    <cs:effectRef idx="3">
      <a:schemeClr val="dk1"/>
    </cs:effectRef>
    <cs:fontRef idx="minor">
      <a:schemeClr val="tx1"/>
    </cs:fontRef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7B677A-3BFF-4E0B-83F7-BDCA2C7C9F09}" type="doc">
      <dgm:prSet loTypeId="urn:microsoft.com/office/officeart/2009/3/layout/PlusandMinus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561459-72D3-479F-8D48-C67D38A5E282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Если величина прогнозируемых доходов больше, чем величина планируемых расходов. </a:t>
          </a:r>
        </a:p>
      </dgm:t>
    </dgm:pt>
    <dgm:pt modelId="{3D7AC452-8583-4910-96D5-F4775863694F}" type="parTrans" cxnId="{77B8FABA-D61F-4598-9F2F-89F575CD6200}">
      <dgm:prSet/>
      <dgm:spPr/>
      <dgm:t>
        <a:bodyPr/>
        <a:lstStyle/>
        <a:p>
          <a:endParaRPr lang="ru-RU">
            <a:solidFill>
              <a:srgbClr val="00B0F0"/>
            </a:solidFill>
          </a:endParaRPr>
        </a:p>
      </dgm:t>
    </dgm:pt>
    <dgm:pt modelId="{39BAC4A4-E87D-45EC-9754-4128A437540D}" type="sibTrans" cxnId="{77B8FABA-D61F-4598-9F2F-89F575CD6200}">
      <dgm:prSet/>
      <dgm:spPr/>
      <dgm:t>
        <a:bodyPr/>
        <a:lstStyle/>
        <a:p>
          <a:endParaRPr lang="ru-RU">
            <a:solidFill>
              <a:srgbClr val="00B0F0"/>
            </a:solidFill>
          </a:endParaRPr>
        </a:p>
      </dgm:t>
    </dgm:pt>
    <dgm:pt modelId="{F334592D-D7A6-4CB2-B3FA-D515063FBF77}">
      <dgm:prSet phldrT="[Текст]" custT="1"/>
      <dgm:spPr/>
      <dgm:t>
        <a:bodyPr/>
        <a:lstStyle/>
        <a:p>
          <a:endParaRPr lang="ru-RU"/>
        </a:p>
      </dgm:t>
    </dgm:pt>
    <dgm:pt modelId="{67C3BE28-4912-42C9-826F-DADA3C899814}" type="parTrans" cxnId="{966B547B-7CB5-410F-99FA-BB071B4B1A34}">
      <dgm:prSet/>
      <dgm:spPr/>
      <dgm:t>
        <a:bodyPr/>
        <a:lstStyle/>
        <a:p>
          <a:endParaRPr lang="ru-RU">
            <a:solidFill>
              <a:srgbClr val="00B0F0"/>
            </a:solidFill>
          </a:endParaRPr>
        </a:p>
      </dgm:t>
    </dgm:pt>
    <dgm:pt modelId="{E04653C2-8DA9-41E3-A90E-ED27A7BDF161}" type="sibTrans" cxnId="{966B547B-7CB5-410F-99FA-BB071B4B1A34}">
      <dgm:prSet/>
      <dgm:spPr/>
      <dgm:t>
        <a:bodyPr/>
        <a:lstStyle/>
        <a:p>
          <a:endParaRPr lang="ru-RU">
            <a:solidFill>
              <a:srgbClr val="00B0F0"/>
            </a:solidFill>
          </a:endParaRPr>
        </a:p>
      </dgm:t>
    </dgm:pt>
    <dgm:pt modelId="{2E68F096-81B2-41DD-8B75-70E6FD7457DC}">
      <dgm:prSet/>
      <dgm:spPr/>
      <dgm:t>
        <a:bodyPr/>
        <a:lstStyle/>
        <a:p>
          <a:endParaRPr lang="ru-RU" dirty="0">
            <a:solidFill>
              <a:srgbClr val="00B0F0"/>
            </a:solidFill>
          </a:endParaRPr>
        </a:p>
      </dgm:t>
    </dgm:pt>
    <dgm:pt modelId="{851E4DA4-ACFD-43F3-A02A-268827FFB791}" type="parTrans" cxnId="{BE21F2C6-C81D-4695-85A9-ED953BF2EF35}">
      <dgm:prSet/>
      <dgm:spPr/>
      <dgm:t>
        <a:bodyPr/>
        <a:lstStyle/>
        <a:p>
          <a:endParaRPr lang="ru-RU">
            <a:solidFill>
              <a:srgbClr val="00B0F0"/>
            </a:solidFill>
          </a:endParaRPr>
        </a:p>
      </dgm:t>
    </dgm:pt>
    <dgm:pt modelId="{0E8D3CFB-2600-4538-A761-652CF3B27ECF}" type="sibTrans" cxnId="{BE21F2C6-C81D-4695-85A9-ED953BF2EF35}">
      <dgm:prSet/>
      <dgm:spPr/>
      <dgm:t>
        <a:bodyPr/>
        <a:lstStyle/>
        <a:p>
          <a:endParaRPr lang="ru-RU">
            <a:solidFill>
              <a:srgbClr val="00B0F0"/>
            </a:solidFill>
          </a:endParaRPr>
        </a:p>
      </dgm:t>
    </dgm:pt>
    <dgm:pt modelId="{C2B226D8-3D50-4ABE-95E9-48ECBC6F64C9}">
      <dgm:prSet/>
      <dgm:spPr/>
      <dgm:t>
        <a:bodyPr/>
        <a:lstStyle/>
        <a:p>
          <a:endParaRPr lang="ru-RU" dirty="0">
            <a:solidFill>
              <a:srgbClr val="00B0F0"/>
            </a:solidFill>
          </a:endParaRPr>
        </a:p>
      </dgm:t>
    </dgm:pt>
    <dgm:pt modelId="{4F644811-A1CB-43A5-BFAB-AD852C3BEA39}" type="parTrans" cxnId="{F8740051-8F7F-4978-A86B-5076E55F7873}">
      <dgm:prSet/>
      <dgm:spPr/>
      <dgm:t>
        <a:bodyPr/>
        <a:lstStyle/>
        <a:p>
          <a:endParaRPr lang="ru-RU">
            <a:solidFill>
              <a:srgbClr val="00B0F0"/>
            </a:solidFill>
          </a:endParaRPr>
        </a:p>
      </dgm:t>
    </dgm:pt>
    <dgm:pt modelId="{2CF2BCBD-4DAA-4B21-AF6C-2416FF991446}" type="sibTrans" cxnId="{F8740051-8F7F-4978-A86B-5076E55F7873}">
      <dgm:prSet/>
      <dgm:spPr/>
      <dgm:t>
        <a:bodyPr/>
        <a:lstStyle/>
        <a:p>
          <a:endParaRPr lang="ru-RU">
            <a:solidFill>
              <a:srgbClr val="00B0F0"/>
            </a:solidFill>
          </a:endParaRPr>
        </a:p>
      </dgm:t>
    </dgm:pt>
    <dgm:pt modelId="{0DD1D500-2150-4C04-845B-1C1A51F4FCC1}">
      <dgm:prSet/>
      <dgm:spPr/>
      <dgm:t>
        <a:bodyPr/>
        <a:lstStyle/>
        <a:p>
          <a:endParaRPr lang="ru-RU" dirty="0">
            <a:solidFill>
              <a:srgbClr val="00B0F0"/>
            </a:solidFill>
          </a:endParaRPr>
        </a:p>
      </dgm:t>
    </dgm:pt>
    <dgm:pt modelId="{5C295B0E-C56B-42D2-9B2A-93173E13D8E8}" type="parTrans" cxnId="{FCA77A2D-C5AB-48E2-A2BF-CB16539F1AB5}">
      <dgm:prSet/>
      <dgm:spPr/>
      <dgm:t>
        <a:bodyPr/>
        <a:lstStyle/>
        <a:p>
          <a:endParaRPr lang="ru-RU">
            <a:solidFill>
              <a:srgbClr val="00B0F0"/>
            </a:solidFill>
          </a:endParaRPr>
        </a:p>
      </dgm:t>
    </dgm:pt>
    <dgm:pt modelId="{EAFD4502-5034-4818-A50D-983EB9E3CC46}" type="sibTrans" cxnId="{FCA77A2D-C5AB-48E2-A2BF-CB16539F1AB5}">
      <dgm:prSet/>
      <dgm:spPr/>
      <dgm:t>
        <a:bodyPr/>
        <a:lstStyle/>
        <a:p>
          <a:endParaRPr lang="ru-RU">
            <a:solidFill>
              <a:srgbClr val="00B0F0"/>
            </a:solidFill>
          </a:endParaRPr>
        </a:p>
      </dgm:t>
    </dgm:pt>
    <dgm:pt modelId="{9DE89B7C-2F71-4950-B59C-CE083FF1BBD4}">
      <dgm:prSet/>
      <dgm:spPr/>
      <dgm:t>
        <a:bodyPr/>
        <a:lstStyle/>
        <a:p>
          <a:endParaRPr lang="ru-RU" dirty="0">
            <a:solidFill>
              <a:srgbClr val="00B0F0"/>
            </a:solidFill>
          </a:endParaRPr>
        </a:p>
      </dgm:t>
    </dgm:pt>
    <dgm:pt modelId="{176F11D0-D8E8-4B48-987F-3181EDD70990}" type="parTrans" cxnId="{ECE26900-A5AB-4729-9B0F-A8F55B3FB285}">
      <dgm:prSet/>
      <dgm:spPr/>
      <dgm:t>
        <a:bodyPr/>
        <a:lstStyle/>
        <a:p>
          <a:endParaRPr lang="ru-RU">
            <a:solidFill>
              <a:srgbClr val="00B0F0"/>
            </a:solidFill>
          </a:endParaRPr>
        </a:p>
      </dgm:t>
    </dgm:pt>
    <dgm:pt modelId="{78F66A60-722D-4C6C-AD20-2AC90905FD31}" type="sibTrans" cxnId="{ECE26900-A5AB-4729-9B0F-A8F55B3FB285}">
      <dgm:prSet/>
      <dgm:spPr/>
      <dgm:t>
        <a:bodyPr/>
        <a:lstStyle/>
        <a:p>
          <a:endParaRPr lang="ru-RU">
            <a:solidFill>
              <a:srgbClr val="00B0F0"/>
            </a:solidFill>
          </a:endParaRPr>
        </a:p>
      </dgm:t>
    </dgm:pt>
    <dgm:pt modelId="{610E6287-1266-482C-9D01-E725D403C809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Если величина прогнозируемых доходов меньше, чем величина планируемых расходов</a:t>
          </a:r>
        </a:p>
        <a:p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3E891D-C527-4C7B-A1C0-28A3B1774871}" type="parTrans" cxnId="{7F722F28-E22F-4C7D-BA11-076E21385DB8}">
      <dgm:prSet/>
      <dgm:spPr/>
      <dgm:t>
        <a:bodyPr/>
        <a:lstStyle/>
        <a:p>
          <a:endParaRPr lang="ru-RU"/>
        </a:p>
      </dgm:t>
    </dgm:pt>
    <dgm:pt modelId="{D6344B6F-036F-464A-B8EA-1B25EF47E808}" type="sibTrans" cxnId="{7F722F28-E22F-4C7D-BA11-076E21385DB8}">
      <dgm:prSet/>
      <dgm:spPr/>
      <dgm:t>
        <a:bodyPr/>
        <a:lstStyle/>
        <a:p>
          <a:endParaRPr lang="ru-RU"/>
        </a:p>
      </dgm:t>
    </dgm:pt>
    <dgm:pt modelId="{4D8148F1-DDBA-44B9-86C1-6B7A5C045BA5}" type="pres">
      <dgm:prSet presAssocID="{037B677A-3BFF-4E0B-83F7-BDCA2C7C9F09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</dgm:pt>
    <dgm:pt modelId="{3B718FFB-9AAB-4973-AB59-676F1E465A73}" type="pres">
      <dgm:prSet presAssocID="{037B677A-3BFF-4E0B-83F7-BDCA2C7C9F09}" presName="Background" presStyleLbl="bgImgPlace1" presStyleIdx="0" presStyleCnt="1" custScaleX="143437" custScaleY="88467" custLinFactNeighborX="568" custLinFactNeighborY="2995"/>
      <dgm:spPr/>
    </dgm:pt>
    <dgm:pt modelId="{BE8208B1-5692-4C62-B264-F67AA4F97974}" type="pres">
      <dgm:prSet presAssocID="{037B677A-3BFF-4E0B-83F7-BDCA2C7C9F09}" presName="ParentText1" presStyleLbl="revTx" presStyleIdx="0" presStyleCnt="2" custScaleX="129008" custScaleY="76166" custLinFactNeighborX="-17931" custLinFactNeighborY="-40">
        <dgm:presLayoutVars>
          <dgm:chMax val="0"/>
          <dgm:chPref val="0"/>
          <dgm:bulletEnabled val="1"/>
        </dgm:presLayoutVars>
      </dgm:prSet>
      <dgm:spPr/>
    </dgm:pt>
    <dgm:pt modelId="{A20AED1F-E65D-43AE-BAB4-854853D2D84E}" type="pres">
      <dgm:prSet presAssocID="{037B677A-3BFF-4E0B-83F7-BDCA2C7C9F09}" presName="ParentText2" presStyleLbl="revTx" presStyleIdx="1" presStyleCnt="2" custScaleX="133976" custScaleY="76166" custLinFactNeighborX="21167" custLinFactNeighborY="727">
        <dgm:presLayoutVars>
          <dgm:chMax val="0"/>
          <dgm:chPref val="0"/>
          <dgm:bulletEnabled val="1"/>
        </dgm:presLayoutVars>
      </dgm:prSet>
      <dgm:spPr/>
    </dgm:pt>
    <dgm:pt modelId="{C5BF13BB-180D-495F-AEF9-1D70498DEEFD}" type="pres">
      <dgm:prSet presAssocID="{037B677A-3BFF-4E0B-83F7-BDCA2C7C9F09}" presName="Plus" presStyleLbl="alignNode1" presStyleIdx="0" presStyleCnt="2" custScaleX="149135" custScaleY="63900" custLinFactNeighborX="47391" custLinFactNeighborY="-12113"/>
      <dgm:spPr>
        <a:prstGeom prst="ellipse">
          <a:avLst/>
        </a:prstGeom>
      </dgm:spPr>
    </dgm:pt>
    <dgm:pt modelId="{993CE59E-52AA-4B9D-B94F-13CE27C2F36A}" type="pres">
      <dgm:prSet presAssocID="{037B677A-3BFF-4E0B-83F7-BDCA2C7C9F09}" presName="Minus" presStyleLbl="alignNode1" presStyleIdx="1" presStyleCnt="2" custScaleX="160224" custScaleY="193485" custLinFactNeighborX="-10341" custLinFactNeighborY="-46349"/>
      <dgm:spPr>
        <a:prstGeom prst="ellipse">
          <a:avLst/>
        </a:prstGeom>
      </dgm:spPr>
    </dgm:pt>
    <dgm:pt modelId="{7DB08A01-097F-49A2-8338-E132ADF0277F}" type="pres">
      <dgm:prSet presAssocID="{037B677A-3BFF-4E0B-83F7-BDCA2C7C9F09}" presName="Divider" presStyleLbl="parChTrans1D1" presStyleIdx="0" presStyleCnt="1"/>
      <dgm:spPr/>
    </dgm:pt>
  </dgm:ptLst>
  <dgm:cxnLst>
    <dgm:cxn modelId="{ECE26900-A5AB-4729-9B0F-A8F55B3FB285}" srcId="{037B677A-3BFF-4E0B-83F7-BDCA2C7C9F09}" destId="{9DE89B7C-2F71-4950-B59C-CE083FF1BBD4}" srcOrd="6" destOrd="0" parTransId="{176F11D0-D8E8-4B48-987F-3181EDD70990}" sibTransId="{78F66A60-722D-4C6C-AD20-2AC90905FD31}"/>
    <dgm:cxn modelId="{7F722F28-E22F-4C7D-BA11-076E21385DB8}" srcId="{037B677A-3BFF-4E0B-83F7-BDCA2C7C9F09}" destId="{610E6287-1266-482C-9D01-E725D403C809}" srcOrd="1" destOrd="0" parTransId="{7A3E891D-C527-4C7B-A1C0-28A3B1774871}" sibTransId="{D6344B6F-036F-464A-B8EA-1B25EF47E808}"/>
    <dgm:cxn modelId="{FCA77A2D-C5AB-48E2-A2BF-CB16539F1AB5}" srcId="{037B677A-3BFF-4E0B-83F7-BDCA2C7C9F09}" destId="{0DD1D500-2150-4C04-845B-1C1A51F4FCC1}" srcOrd="5" destOrd="0" parTransId="{5C295B0E-C56B-42D2-9B2A-93173E13D8E8}" sibTransId="{EAFD4502-5034-4818-A50D-983EB9E3CC46}"/>
    <dgm:cxn modelId="{071A3C3E-4C64-42E4-89B7-796E28686319}" type="presOf" srcId="{610E6287-1266-482C-9D01-E725D403C809}" destId="{A20AED1F-E65D-43AE-BAB4-854853D2D84E}" srcOrd="0" destOrd="0" presId="urn:microsoft.com/office/officeart/2009/3/layout/PlusandMinus"/>
    <dgm:cxn modelId="{F8740051-8F7F-4978-A86B-5076E55F7873}" srcId="{037B677A-3BFF-4E0B-83F7-BDCA2C7C9F09}" destId="{C2B226D8-3D50-4ABE-95E9-48ECBC6F64C9}" srcOrd="4" destOrd="0" parTransId="{4F644811-A1CB-43A5-BFAB-AD852C3BEA39}" sibTransId="{2CF2BCBD-4DAA-4B21-AF6C-2416FF991446}"/>
    <dgm:cxn modelId="{17B8DE55-1477-4769-86EA-86845027AD5D}" type="presOf" srcId="{037B677A-3BFF-4E0B-83F7-BDCA2C7C9F09}" destId="{4D8148F1-DDBA-44B9-86C1-6B7A5C045BA5}" srcOrd="0" destOrd="0" presId="urn:microsoft.com/office/officeart/2009/3/layout/PlusandMinus"/>
    <dgm:cxn modelId="{966B547B-7CB5-410F-99FA-BB071B4B1A34}" srcId="{037B677A-3BFF-4E0B-83F7-BDCA2C7C9F09}" destId="{F334592D-D7A6-4CB2-B3FA-D515063FBF77}" srcOrd="2" destOrd="0" parTransId="{67C3BE28-4912-42C9-826F-DADA3C899814}" sibTransId="{E04653C2-8DA9-41E3-A90E-ED27A7BDF161}"/>
    <dgm:cxn modelId="{77B8FABA-D61F-4598-9F2F-89F575CD6200}" srcId="{037B677A-3BFF-4E0B-83F7-BDCA2C7C9F09}" destId="{52561459-72D3-479F-8D48-C67D38A5E282}" srcOrd="0" destOrd="0" parTransId="{3D7AC452-8583-4910-96D5-F4775863694F}" sibTransId="{39BAC4A4-E87D-45EC-9754-4128A437540D}"/>
    <dgm:cxn modelId="{BE21F2C6-C81D-4695-85A9-ED953BF2EF35}" srcId="{037B677A-3BFF-4E0B-83F7-BDCA2C7C9F09}" destId="{2E68F096-81B2-41DD-8B75-70E6FD7457DC}" srcOrd="3" destOrd="0" parTransId="{851E4DA4-ACFD-43F3-A02A-268827FFB791}" sibTransId="{0E8D3CFB-2600-4538-A761-652CF3B27ECF}"/>
    <dgm:cxn modelId="{569088E5-B807-49AD-B3C6-C22162B76932}" type="presOf" srcId="{52561459-72D3-479F-8D48-C67D38A5E282}" destId="{BE8208B1-5692-4C62-B264-F67AA4F97974}" srcOrd="0" destOrd="0" presId="urn:microsoft.com/office/officeart/2009/3/layout/PlusandMinus"/>
    <dgm:cxn modelId="{D5D7E5D8-4B50-4F62-BF1D-11EF461458B2}" type="presParOf" srcId="{4D8148F1-DDBA-44B9-86C1-6B7A5C045BA5}" destId="{3B718FFB-9AAB-4973-AB59-676F1E465A73}" srcOrd="0" destOrd="0" presId="urn:microsoft.com/office/officeart/2009/3/layout/PlusandMinus"/>
    <dgm:cxn modelId="{FAEA8A3B-7DBF-4021-B493-044F43C8CA5D}" type="presParOf" srcId="{4D8148F1-DDBA-44B9-86C1-6B7A5C045BA5}" destId="{BE8208B1-5692-4C62-B264-F67AA4F97974}" srcOrd="1" destOrd="0" presId="urn:microsoft.com/office/officeart/2009/3/layout/PlusandMinus"/>
    <dgm:cxn modelId="{EDB2ACBE-E751-4AD2-B32F-188EF47FAE80}" type="presParOf" srcId="{4D8148F1-DDBA-44B9-86C1-6B7A5C045BA5}" destId="{A20AED1F-E65D-43AE-BAB4-854853D2D84E}" srcOrd="2" destOrd="0" presId="urn:microsoft.com/office/officeart/2009/3/layout/PlusandMinus"/>
    <dgm:cxn modelId="{741E4C70-F8C2-49A9-9E73-C9467C6837D2}" type="presParOf" srcId="{4D8148F1-DDBA-44B9-86C1-6B7A5C045BA5}" destId="{C5BF13BB-180D-495F-AEF9-1D70498DEEFD}" srcOrd="3" destOrd="0" presId="urn:microsoft.com/office/officeart/2009/3/layout/PlusandMinus"/>
    <dgm:cxn modelId="{BB79655D-40AC-4B05-B547-528129BD8734}" type="presParOf" srcId="{4D8148F1-DDBA-44B9-86C1-6B7A5C045BA5}" destId="{993CE59E-52AA-4B9D-B94F-13CE27C2F36A}" srcOrd="4" destOrd="0" presId="urn:microsoft.com/office/officeart/2009/3/layout/PlusandMinus"/>
    <dgm:cxn modelId="{F9F50E46-BF07-4AC5-9D00-98C0D36AD74F}" type="presParOf" srcId="{4D8148F1-DDBA-44B9-86C1-6B7A5C045BA5}" destId="{7DB08A01-097F-49A2-8338-E132ADF0277F}" srcOrd="5" destOrd="0" presId="urn:microsoft.com/office/officeart/2009/3/layout/PlusandMinus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718FFB-9AAB-4973-AB59-676F1E465A73}">
      <dsp:nvSpPr>
        <dsp:cNvPr id="0" name=""/>
        <dsp:cNvSpPr/>
      </dsp:nvSpPr>
      <dsp:spPr>
        <a:xfrm>
          <a:off x="504045" y="783394"/>
          <a:ext cx="7442729" cy="237230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E8208B1-5692-4C62-B264-F67AA4F97974}">
      <dsp:nvSpPr>
        <dsp:cNvPr id="0" name=""/>
        <dsp:cNvSpPr/>
      </dsp:nvSpPr>
      <dsp:spPr>
        <a:xfrm>
          <a:off x="975049" y="1134525"/>
          <a:ext cx="3108492" cy="1747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Если величина прогнозируемых доходов больше, чем величина планируемых расходов. </a:t>
          </a:r>
        </a:p>
      </dsp:txBody>
      <dsp:txXfrm>
        <a:off x="975049" y="1134525"/>
        <a:ext cx="3108492" cy="1747283"/>
      </dsp:txXfrm>
    </dsp:sp>
    <dsp:sp modelId="{A20AED1F-E65D-43AE-BAB4-854853D2D84E}">
      <dsp:nvSpPr>
        <dsp:cNvPr id="0" name=""/>
        <dsp:cNvSpPr/>
      </dsp:nvSpPr>
      <dsp:spPr>
        <a:xfrm>
          <a:off x="4320489" y="1152120"/>
          <a:ext cx="3228197" cy="1747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Если величина прогнозируемых доходов меньше, чем величина планируемых расходов</a:t>
          </a:r>
        </a:p>
        <a:p>
          <a:pPr lvl="0">
            <a:spcBef>
              <a:spcPct val="0"/>
            </a:spcBef>
            <a:buNone/>
          </a:pPr>
          <a:endParaRPr lang="ru-RU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20489" y="1152120"/>
        <a:ext cx="3228197" cy="1747283"/>
      </dsp:txXfrm>
    </dsp:sp>
    <dsp:sp modelId="{C5BF13BB-180D-495F-AEF9-1D70498DEEFD}">
      <dsp:nvSpPr>
        <dsp:cNvPr id="0" name=""/>
        <dsp:cNvSpPr/>
      </dsp:nvSpPr>
      <dsp:spPr>
        <a:xfrm>
          <a:off x="1296146" y="72004"/>
          <a:ext cx="1512099" cy="6478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93CE59E-52AA-4B9D-B94F-13CE27C2F36A}">
      <dsp:nvSpPr>
        <dsp:cNvPr id="0" name=""/>
        <dsp:cNvSpPr/>
      </dsp:nvSpPr>
      <dsp:spPr>
        <a:xfrm>
          <a:off x="5688627" y="72008"/>
          <a:ext cx="1528971" cy="6327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DB08A01-097F-49A2-8338-E132ADF0277F}">
      <dsp:nvSpPr>
        <dsp:cNvPr id="0" name=""/>
        <dsp:cNvSpPr/>
      </dsp:nvSpPr>
      <dsp:spPr>
        <a:xfrm>
          <a:off x="4195937" y="866966"/>
          <a:ext cx="596" cy="2191035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0.21348</cdr:x>
      <cdr:y>0.04</cdr:y>
    </cdr:from>
    <cdr:to>
      <cdr:x>0.35864</cdr:x>
      <cdr:y>0.1209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57322" y="142876"/>
          <a:ext cx="922929" cy="2889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0.15322</cdr:x>
      <cdr:y>0.14157</cdr:y>
    </cdr:from>
    <cdr:to>
      <cdr:x>0.30806</cdr:x>
      <cdr:y>0.40045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04860" y="50006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0.15385</cdr:x>
      <cdr:y>0.20339</cdr:y>
    </cdr:from>
    <cdr:to>
      <cdr:x>0.33654</cdr:x>
      <cdr:y>0.33898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143008" y="857256"/>
          <a:ext cx="1357322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0.40942</cdr:x>
      <cdr:y>0.16544</cdr:y>
    </cdr:from>
    <cdr:to>
      <cdr:x>0.81031</cdr:x>
      <cdr:y>0.77016</cdr:y>
    </cdr:to>
    <cdr:sp macro="" textlink="">
      <cdr:nvSpPr>
        <cdr:cNvPr id="2" name="Блок-схема: узел 1"/>
        <cdr:cNvSpPr/>
      </cdr:nvSpPr>
      <cdr:spPr>
        <a:xfrm xmlns:a="http://schemas.openxmlformats.org/drawingml/2006/main">
          <a:off x="2592288" y="627844"/>
          <a:ext cx="2538278" cy="2294990"/>
        </a:xfrm>
        <a:prstGeom xmlns:a="http://schemas.openxmlformats.org/drawingml/2006/main" prst="flowChartConnector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endParaRPr lang="ru-RU" sz="2400" b="1" dirty="0">
            <a:solidFill>
              <a:srgbClr val="8E3432"/>
            </a:solidFill>
            <a:latin typeface="Impact" pitchFamily="34" charset="0"/>
            <a:cs typeface="Times New Roman" pitchFamily="18" charset="0"/>
          </a:endParaRPr>
        </a:p>
        <a:p xmlns:a="http://schemas.openxmlformats.org/drawingml/2006/main">
          <a:pPr algn="ctr"/>
          <a:r>
            <a: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ПРИОРИТЕТНЫЕ НАПРАВЛЕНИЯ РАСХОДОВ </a:t>
          </a:r>
        </a:p>
        <a:p xmlns:a="http://schemas.openxmlformats.org/drawingml/2006/main">
          <a:pPr algn="ctr"/>
          <a:r>
            <a: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года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B5DC0-3DDD-49D0-9FF7-4FF8ED5448EC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49CB00-F6C0-4D2A-80B6-BA26EA10A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667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2134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8128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458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2918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5910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659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610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040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961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95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655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481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0748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443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2799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14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528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216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270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721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816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586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38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273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127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512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950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6B355-D4F5-4320-B2D6-985F7ECBEEC6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291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0%D0%BE%D1%81%D1%81%D0%B8%D1%8F" TargetMode="External"/><Relationship Id="rId13" Type="http://schemas.openxmlformats.org/officeDocument/2006/relationships/hyperlink" Target="https://ru.wikipedia.org/wiki/%D0%9C%D0%BE%D1%81%D0%BA%D0%BE%D0%B2%D1%81%D0%BA%D0%B0%D1%8F_%D0%B6%D0%B5%D0%BB%D0%B5%D0%B7%D0%BD%D0%B0%D1%8F_%D0%B4%D0%BE%D1%80%D0%BE%D0%B3%D0%B0" TargetMode="External"/><Relationship Id="rId3" Type="http://schemas.openxmlformats.org/officeDocument/2006/relationships/hyperlink" Target="https://ru.wikipedia.org/wiki/%D0%90%D0%B4%D0%BC%D0%B8%D0%BD%D0%B8%D1%81%D1%82%D1%80%D0%B0%D1%82%D0%B8%D0%B2%D0%BD%D0%BE-%D1%82%D0%B5%D1%80%D1%80%D0%B8%D1%82%D0%BE%D1%80%D0%B8%D0%B0%D0%BB%D1%8C%D0%BD%D0%BE%D0%B5_%D0%B4%D0%B5%D0%BB%D0%B5%D0%BD%D0%B8%D0%B5_%D0%9A%D1%83%D1%80%D1%81%D0%BA%D0%BE%D0%B9_%D0%BE%D0%B1%D0%BB%D0%B0%D1%81%D1%82%D0%B8#&#1040;&#1076;&#1084;&#1080;&#1085;&#1080;&#1089;&#1090;&#1088;&#1072;&#1090;&#1080;&#1074;&#1085;&#1086;-&#1090;&#1077;&#1088;&#1088;&#1080;&#1090;&#1086;&#1088;&#1080;&#1072;&#1083;&#1100;&#1085;&#1086;&#1077;_&#1091;&#1089;&#1090;&#1088;&#1086;&#1081;&#1089;&#1090;&#1074;&#1086;" TargetMode="External"/><Relationship Id="rId7" Type="http://schemas.openxmlformats.org/officeDocument/2006/relationships/hyperlink" Target="https://ru.wikipedia.org/wiki/%D0%9A%D1%83%D1%80%D1%81%D0%BA%D0%B0%D1%8F_%D0%BE%D0%B1%D0%BB%D0%B0%D1%81%D1%82%D1%8C" TargetMode="External"/><Relationship Id="rId12" Type="http://schemas.openxmlformats.org/officeDocument/2006/relationships/hyperlink" Target="https://ru.wikipedia.org/wiki/%D0%92%D0%B5%D1%80%D1%85%D0%BE%D0%B2%D1%8C%D0%B5_(%D0%9E%D1%80%D0%BB%D0%BE%D0%B2%D1%81%D0%BA%D0%B0%D1%8F_%D0%BE%D0%B1%D0%BB%D0%B0%D1%81%D1%82%D1%8C)" TargetMode="External"/><Relationship Id="rId1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C%D1%83%D0%BD%D0%B8%D1%86%D0%B8%D0%BF%D0%B0%D0%BB%D1%8C%D0%BD%D1%8B%D0%B9_%D1%80%D0%B0%D0%B9%D0%BE%D0%BD" TargetMode="External"/><Relationship Id="rId11" Type="http://schemas.openxmlformats.org/officeDocument/2006/relationships/hyperlink" Target="https://ru.wikipedia.org/wiki/%D0%9C%D0%B0%D1%80%D0%BC%D1%8B%D0%B6%D0%B8_(%D0%A1%D0%BE%D0%B2%D0%B5%D1%82%D1%81%D0%BA%D0%B8%D0%B9_%D1%80%D0%B0%D0%B9%D0%BE%D0%BD)" TargetMode="External"/><Relationship Id="rId5" Type="http://schemas.openxmlformats.org/officeDocument/2006/relationships/hyperlink" Target="https://ru.wikipedia.org/wiki/%D0%9C%D1%83%D0%BD%D0%B8%D1%86%D0%B8%D0%BF%D0%B0%D0%BB%D1%8C%D0%BD%D0%BE%D0%B5_%D0%BE%D0%B1%D1%80%D0%B0%D0%B7%D0%BE%D0%B2%D0%B0%D0%BD%D0%B8%D0%B5" TargetMode="External"/><Relationship Id="rId15" Type="http://schemas.openxmlformats.org/officeDocument/2006/relationships/image" Target="../media/image4.gif"/><Relationship Id="rId10" Type="http://schemas.openxmlformats.org/officeDocument/2006/relationships/hyperlink" Target="https://ru.wikipedia.org/wiki/%D0%9A%D0%B0%D1%81%D1%82%D0%BE%D1%80%D0%BD%D0%B0%D1%8F" TargetMode="External"/><Relationship Id="rId4" Type="http://schemas.openxmlformats.org/officeDocument/2006/relationships/hyperlink" Target="https://ru.wikipedia.org/wiki/%D0%A0%D0%B0%D0%B9%D0%BE%D0%BD%D1%8B_%D0%A0%D0%BE%D1%81%D1%81%D0%B8%D0%B8" TargetMode="External"/><Relationship Id="rId9" Type="http://schemas.openxmlformats.org/officeDocument/2006/relationships/hyperlink" Target="https://ru.wikipedia.org/wiki/%D0%9A%D1%83%D1%80%D1%81%D0%BA" TargetMode="External"/><Relationship Id="rId14" Type="http://schemas.openxmlformats.org/officeDocument/2006/relationships/hyperlink" Target="https://ru.wikipedia.org/wiki/%D0%A0298_(%D0%B0%D0%B2%D1%82%D0%BE%D0%B4%D0%BE%D1%80%D0%BE%D0%B3%D0%B0)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2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4.gif"/><Relationship Id="rId4" Type="http://schemas.openxmlformats.org/officeDocument/2006/relationships/image" Target="../media/image13.png"/><Relationship Id="rId9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0" r="17746"/>
          <a:stretch/>
        </p:blipFill>
        <p:spPr>
          <a:xfrm>
            <a:off x="-1548680" y="-11546"/>
            <a:ext cx="7128792" cy="6858000"/>
          </a:xfrm>
          <a:custGeom>
            <a:avLst/>
            <a:gdLst>
              <a:gd name="connsiteX0" fmla="*/ 0 w 4593017"/>
              <a:gd name="connsiteY0" fmla="*/ 0 h 6858000"/>
              <a:gd name="connsiteX1" fmla="*/ 1711037 w 4593017"/>
              <a:gd name="connsiteY1" fmla="*/ 0 h 6858000"/>
              <a:gd name="connsiteX2" fmla="*/ 4206217 w 4593017"/>
              <a:gd name="connsiteY2" fmla="*/ 2495180 h 6858000"/>
              <a:gd name="connsiteX3" fmla="*/ 4206217 w 4593017"/>
              <a:gd name="connsiteY3" fmla="*/ 4362820 h 6858000"/>
              <a:gd name="connsiteX4" fmla="*/ 1711037 w 4593017"/>
              <a:gd name="connsiteY4" fmla="*/ 6858000 h 6858000"/>
              <a:gd name="connsiteX5" fmla="*/ 0 w 4593017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93017" h="6858000">
                <a:moveTo>
                  <a:pt x="0" y="0"/>
                </a:moveTo>
                <a:lnTo>
                  <a:pt x="1711037" y="0"/>
                </a:lnTo>
                <a:lnTo>
                  <a:pt x="4206217" y="2495180"/>
                </a:lnTo>
                <a:cubicBezTo>
                  <a:pt x="4721951" y="3010915"/>
                  <a:pt x="4721951" y="3847085"/>
                  <a:pt x="4206217" y="4362820"/>
                </a:cubicBezTo>
                <a:lnTo>
                  <a:pt x="171103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E61B2D5E-E4B7-294A-A488-F21290B278B9}"/>
              </a:ext>
            </a:extLst>
          </p:cNvPr>
          <p:cNvSpPr/>
          <p:nvPr/>
        </p:nvSpPr>
        <p:spPr>
          <a:xfrm rot="2700000">
            <a:off x="4514016" y="2639878"/>
            <a:ext cx="1617736" cy="1645377"/>
          </a:xfrm>
          <a:prstGeom prst="roundRect">
            <a:avLst/>
          </a:prstGeom>
          <a:gradFill>
            <a:gsLst>
              <a:gs pos="0">
                <a:srgbClr val="D190D8"/>
              </a:gs>
              <a:gs pos="100000">
                <a:srgbClr val="4081D0"/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F9DA642-4D4C-5B4A-9914-1463B98E106F}"/>
              </a:ext>
            </a:extLst>
          </p:cNvPr>
          <p:cNvSpPr/>
          <p:nvPr/>
        </p:nvSpPr>
        <p:spPr>
          <a:xfrm>
            <a:off x="4362104" y="3188917"/>
            <a:ext cx="1921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</a:t>
            </a:r>
          </a:p>
        </p:txBody>
      </p:sp>
      <p:sp>
        <p:nvSpPr>
          <p:cNvPr id="8" name="Крест 7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6104775" y="4017594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835F53A1-B240-AA4E-8D6E-CD69C649F947}"/>
              </a:ext>
            </a:extLst>
          </p:cNvPr>
          <p:cNvSpPr/>
          <p:nvPr/>
        </p:nvSpPr>
        <p:spPr>
          <a:xfrm rot="8100000">
            <a:off x="4474889" y="4387655"/>
            <a:ext cx="544569" cy="544570"/>
          </a:xfrm>
          <a:prstGeom prst="roundRect">
            <a:avLst/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9A9F8BBC-8467-EB4B-8B1D-E6867795C6AE}"/>
              </a:ext>
            </a:extLst>
          </p:cNvPr>
          <p:cNvSpPr txBox="1">
            <a:spLocks/>
          </p:cNvSpPr>
          <p:nvPr/>
        </p:nvSpPr>
        <p:spPr>
          <a:xfrm>
            <a:off x="4291396" y="572002"/>
            <a:ext cx="4644007" cy="967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Neris Black" pitchFamily="2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25262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Советского района Курской области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25262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979932" y="4567833"/>
            <a:ext cx="4164068" cy="2075365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«Советский район» Курской области на 2024года, и на плановый период 2025 и 2026 годов»</a:t>
            </a:r>
          </a:p>
        </p:txBody>
      </p:sp>
    </p:spTree>
    <p:extLst>
      <p:ext uri="{BB962C8B-B14F-4D97-AF65-F5344CB8AC3E}">
        <p14:creationId xmlns:p14="http://schemas.microsoft.com/office/powerpoint/2010/main" val="3015424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1263891" y="5045429"/>
            <a:ext cx="548680" cy="307646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12690" y="260648"/>
            <a:ext cx="5529271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</a:t>
            </a:r>
          </a:p>
        </p:txBody>
      </p:sp>
      <p:sp>
        <p:nvSpPr>
          <p:cNvPr id="2" name="AutoShape 2" descr="Знак зодиака весы, золото, …» — создано в Шедевруме"/>
          <p:cNvSpPr>
            <a:spLocks noChangeAspect="1" noChangeArrowheads="1"/>
          </p:cNvSpPr>
          <p:nvPr/>
        </p:nvSpPr>
        <p:spPr bwMode="auto">
          <a:xfrm>
            <a:off x="155574" y="-144463"/>
            <a:ext cx="2493335" cy="249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2786488"/>
            <a:ext cx="6435388" cy="379717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1934" y="1065771"/>
            <a:ext cx="8821488" cy="16312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означает, что объем предусмотренных бюджетом расходов соответствует суммарному объему доходов бюджета и поступлений источников финансирования его дефицита, уменьшенных на суммы выплат из бюджета, связанных с источниками финансирования дефицита бюджета и изменением остатков на счетах по учету средств бюджетов.</a:t>
            </a:r>
          </a:p>
        </p:txBody>
      </p:sp>
      <p:sp>
        <p:nvSpPr>
          <p:cNvPr id="19" name="Блок-схема: узел 18"/>
          <p:cNvSpPr/>
          <p:nvPr/>
        </p:nvSpPr>
        <p:spPr>
          <a:xfrm>
            <a:off x="2954653" y="4435687"/>
            <a:ext cx="1296144" cy="1186079"/>
          </a:xfrm>
          <a:prstGeom prst="flowChartConnecto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ДОХОДЫ</a:t>
            </a:r>
          </a:p>
        </p:txBody>
      </p:sp>
      <p:sp>
        <p:nvSpPr>
          <p:cNvPr id="25" name="Блок-схема: узел 24"/>
          <p:cNvSpPr/>
          <p:nvPr/>
        </p:nvSpPr>
        <p:spPr>
          <a:xfrm>
            <a:off x="5945817" y="4435688"/>
            <a:ext cx="1296144" cy="1186079"/>
          </a:xfrm>
          <a:prstGeom prst="flowChartConnecto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РАСХОДЫ</a:t>
            </a:r>
          </a:p>
        </p:txBody>
      </p:sp>
      <p:sp>
        <p:nvSpPr>
          <p:cNvPr id="26" name="Крест 25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8528257" y="339626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Крест 26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899592" y="3438085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95" y="94333"/>
            <a:ext cx="664953" cy="85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85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1263891" y="5045428"/>
            <a:ext cx="548680" cy="307646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136074"/>
            <a:ext cx="7956700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поступлений в настоящее время формируется доходная часть бюджета?</a:t>
            </a:r>
          </a:p>
        </p:txBody>
      </p:sp>
      <p:sp>
        <p:nvSpPr>
          <p:cNvPr id="2" name="AutoShape 2" descr="Знак зодиака весы, золото, …» — создано в Шедевруме"/>
          <p:cNvSpPr>
            <a:spLocks noChangeAspect="1" noChangeArrowheads="1"/>
          </p:cNvSpPr>
          <p:nvPr/>
        </p:nvSpPr>
        <p:spPr bwMode="auto">
          <a:xfrm>
            <a:off x="155574" y="-144463"/>
            <a:ext cx="2493335" cy="249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77971" y="1438963"/>
            <a:ext cx="8821488" cy="86177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tabLst>
                <a:tab pos="977900" algn="l"/>
                <a:tab pos="3441700" algn="l"/>
              </a:tabLst>
            </a:pPr>
            <a:r>
              <a:rPr lang="ru-RU" sz="2000" dirty="0">
                <a:solidFill>
                  <a:schemeClr val="bg1"/>
                </a:solidFill>
                <a:latin typeface="Impact" pitchFamily="34" charset="0"/>
                <a:cs typeface="Arial" pitchFamily="34" charset="0"/>
              </a:rPr>
              <a:t>Доходы бюджета-</a:t>
            </a:r>
            <a:r>
              <a:rPr lang="en-US" altLang="zh-CN" sz="2000" dirty="0">
                <a:solidFill>
                  <a:schemeClr val="bg1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2000" dirty="0" err="1">
                <a:latin typeface="Times New Roman" pitchFamily="18" charset="0"/>
                <a:ea typeface="宋体"/>
                <a:cs typeface="Times New Roman" pitchFamily="18" charset="0"/>
              </a:rPr>
              <a:t>безвозмездные</a:t>
            </a:r>
            <a:r>
              <a:rPr lang="en-US" altLang="zh-CN" sz="2000" dirty="0">
                <a:latin typeface="Times New Roman" pitchFamily="18" charset="0"/>
                <a:ea typeface="宋体"/>
                <a:cs typeface="Times New Roman" pitchFamily="18" charset="0"/>
              </a:rPr>
              <a:t> и </a:t>
            </a:r>
            <a:r>
              <a:rPr lang="en-US" altLang="zh-CN" sz="2000" dirty="0" err="1">
                <a:latin typeface="Times New Roman" pitchFamily="18" charset="0"/>
                <a:ea typeface="宋体"/>
                <a:cs typeface="Times New Roman" pitchFamily="18" charset="0"/>
              </a:rPr>
              <a:t>безвозвратные</a:t>
            </a:r>
            <a:r>
              <a:rPr lang="en-US" altLang="zh-CN" sz="2000" dirty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2000" dirty="0" err="1">
                <a:latin typeface="Times New Roman" pitchFamily="18" charset="0"/>
                <a:ea typeface="宋体"/>
                <a:cs typeface="Times New Roman" pitchFamily="18" charset="0"/>
              </a:rPr>
              <a:t>поступления</a:t>
            </a:r>
            <a:r>
              <a:rPr lang="en-US" altLang="zh-CN" sz="2000" dirty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2000" dirty="0" err="1">
                <a:latin typeface="Times New Roman" pitchFamily="18" charset="0"/>
                <a:ea typeface="宋体"/>
                <a:cs typeface="Times New Roman" pitchFamily="18" charset="0"/>
              </a:rPr>
              <a:t>денежных</a:t>
            </a:r>
            <a:r>
              <a:rPr lang="en-US" altLang="zh-CN" sz="2000" dirty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2000" dirty="0" err="1">
                <a:latin typeface="Times New Roman" pitchFamily="18" charset="0"/>
                <a:ea typeface="宋体"/>
                <a:cs typeface="Times New Roman" pitchFamily="18" charset="0"/>
              </a:rPr>
              <a:t>средств</a:t>
            </a:r>
            <a:r>
              <a:rPr lang="en-US" altLang="zh-CN" sz="2000" dirty="0">
                <a:latin typeface="Times New Roman" pitchFamily="18" charset="0"/>
                <a:ea typeface="宋体"/>
                <a:cs typeface="Times New Roman" pitchFamily="18" charset="0"/>
              </a:rPr>
              <a:t> в </a:t>
            </a:r>
            <a:r>
              <a:rPr lang="en-US" altLang="zh-CN" sz="2000" dirty="0" err="1">
                <a:latin typeface="Times New Roman" pitchFamily="18" charset="0"/>
                <a:ea typeface="宋体"/>
                <a:cs typeface="Times New Roman" pitchFamily="18" charset="0"/>
              </a:rPr>
              <a:t>бюджет</a:t>
            </a:r>
            <a:r>
              <a:rPr lang="ru-RU" altLang="zh-CN" sz="2000" dirty="0">
                <a:latin typeface="Times New Roman" pitchFamily="18" charset="0"/>
                <a:ea typeface="宋体"/>
                <a:cs typeface="Times New Roman" pitchFamily="18" charset="0"/>
              </a:rPr>
              <a:t>. </a:t>
            </a:r>
            <a:endParaRPr lang="en-US" altLang="zh-CN" sz="2000" dirty="0"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26" y="2852936"/>
            <a:ext cx="4027398" cy="3828820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1510063" y="5373216"/>
            <a:ext cx="405253" cy="360040"/>
          </a:xfrm>
          <a:prstGeom prst="ellipse">
            <a:avLst/>
          </a:prstGeom>
          <a:solidFill>
            <a:srgbClr val="FEBF4C"/>
          </a:solidFill>
          <a:ln>
            <a:solidFill>
              <a:srgbClr val="FEBF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168078" y="3304103"/>
            <a:ext cx="504056" cy="510022"/>
          </a:xfrm>
          <a:prstGeom prst="ellipse">
            <a:avLst/>
          </a:prstGeom>
          <a:solidFill>
            <a:srgbClr val="FEBF4C"/>
          </a:solidFill>
          <a:ln>
            <a:solidFill>
              <a:srgbClr val="FEBF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364088" y="2852936"/>
            <a:ext cx="2808312" cy="1005543"/>
          </a:xfrm>
          <a:prstGeom prst="ellipse">
            <a:avLst/>
          </a:prstGeom>
          <a:solidFill>
            <a:srgbClr val="FEBF4C"/>
          </a:solidFill>
          <a:ln>
            <a:solidFill>
              <a:srgbClr val="FCAE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НАЛОГОВЫЕ ДОХОДЫ</a:t>
            </a:r>
          </a:p>
        </p:txBody>
      </p:sp>
      <p:sp>
        <p:nvSpPr>
          <p:cNvPr id="18" name="Овал 17"/>
          <p:cNvSpPr/>
          <p:nvPr/>
        </p:nvSpPr>
        <p:spPr>
          <a:xfrm>
            <a:off x="5364088" y="5280991"/>
            <a:ext cx="2808312" cy="1005543"/>
          </a:xfrm>
          <a:prstGeom prst="ellipse">
            <a:avLst/>
          </a:prstGeom>
          <a:solidFill>
            <a:srgbClr val="FEBF4C"/>
          </a:solidFill>
          <a:ln>
            <a:solidFill>
              <a:srgbClr val="FCAE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БЕЗВОЗМЕЗДНЫЕ ПОСТУПЛЕНИЯ</a:t>
            </a:r>
          </a:p>
        </p:txBody>
      </p:sp>
      <p:sp>
        <p:nvSpPr>
          <p:cNvPr id="20" name="Овал 19"/>
          <p:cNvSpPr/>
          <p:nvPr/>
        </p:nvSpPr>
        <p:spPr>
          <a:xfrm>
            <a:off x="5364088" y="4055552"/>
            <a:ext cx="2808312" cy="1005543"/>
          </a:xfrm>
          <a:prstGeom prst="ellipse">
            <a:avLst/>
          </a:prstGeom>
          <a:solidFill>
            <a:srgbClr val="FEBF4C"/>
          </a:solidFill>
          <a:ln>
            <a:solidFill>
              <a:srgbClr val="FCAE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НЕНАЛОГОВЫЕ ДОХОДЫ</a:t>
            </a:r>
          </a:p>
        </p:txBody>
      </p:sp>
      <p:sp>
        <p:nvSpPr>
          <p:cNvPr id="21" name="Стрелка влево 20"/>
          <p:cNvSpPr/>
          <p:nvPr/>
        </p:nvSpPr>
        <p:spPr>
          <a:xfrm>
            <a:off x="4297905" y="3244520"/>
            <a:ext cx="936104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лево 22"/>
          <p:cNvSpPr/>
          <p:nvPr/>
        </p:nvSpPr>
        <p:spPr>
          <a:xfrm>
            <a:off x="4305478" y="5675750"/>
            <a:ext cx="936104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лево 23"/>
          <p:cNvSpPr/>
          <p:nvPr/>
        </p:nvSpPr>
        <p:spPr>
          <a:xfrm>
            <a:off x="4305478" y="4493103"/>
            <a:ext cx="936104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258254" y="4128578"/>
            <a:ext cx="14895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Impact" pitchFamily="34" charset="0"/>
                <a:cs typeface="Arial" pitchFamily="34" charset="0"/>
              </a:rPr>
              <a:t>БЮДЖЕТ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4" y="159203"/>
            <a:ext cx="664953" cy="85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902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295870"/>
            <a:ext cx="792088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212119" y="1340766"/>
            <a:ext cx="2971883" cy="5268310"/>
            <a:chOff x="35587" y="-3"/>
            <a:chExt cx="2971883" cy="5268310"/>
          </a:xfrm>
        </p:grpSpPr>
        <p:sp>
          <p:nvSpPr>
            <p:cNvPr id="7" name="Блок-схема: ручное управление 6"/>
            <p:cNvSpPr/>
            <p:nvPr/>
          </p:nvSpPr>
          <p:spPr>
            <a:xfrm rot="16200000">
              <a:off x="-1120705" y="1156289"/>
              <a:ext cx="5268310" cy="2955726"/>
            </a:xfrm>
            <a:prstGeom prst="flowChartManualOperation">
              <a:avLst/>
            </a:prstGeom>
            <a:gradFill rotWithShape="0">
              <a:gsLst>
                <a:gs pos="0">
                  <a:srgbClr val="3399FF">
                    <a:alpha val="71000"/>
                  </a:srgbClr>
                </a:gs>
                <a:gs pos="100000">
                  <a:srgbClr val="D190D8"/>
                </a:gs>
              </a:gsLst>
              <a:lin ang="2400000" scaled="0"/>
            </a:gradFill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Блок-схема: ручное управление 4"/>
            <p:cNvSpPr txBox="1"/>
            <p:nvPr/>
          </p:nvSpPr>
          <p:spPr>
            <a:xfrm>
              <a:off x="51744" y="792087"/>
              <a:ext cx="2955726" cy="38164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0" tIns="0" rIns="101600" bIns="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u="sng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Налоговые доходы</a:t>
              </a:r>
            </a:p>
            <a:p>
              <a:pPr>
                <a:defRPr/>
              </a:pPr>
              <a:endPara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ru-RU" sz="16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Поступления от уплаты налогов, установленных Налоговым Кодексом Российской Федерации (налог на доходы физических лиц; госпошлина; налог взимаемый в связи с применением упрощенной и патентной системы налогообложения,</a:t>
              </a:r>
              <a:r>
                <a:rPr lang="ru-RU" sz="1600" dirty="0">
                  <a:solidFill>
                    <a:schemeClr val="bg1"/>
                  </a:solidFill>
                </a:rPr>
                <a:t> </a:t>
              </a:r>
              <a:r>
                <a:rPr lang="ru-RU" sz="16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акцизы на нефтепродукты, единый сельско-хозяйственный налог и другие) </a:t>
              </a:r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u="sng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3356438" y="1320548"/>
            <a:ext cx="2858749" cy="5268311"/>
            <a:chOff x="58400" y="-22586"/>
            <a:chExt cx="3008811" cy="5268310"/>
          </a:xfrm>
        </p:grpSpPr>
        <p:sp>
          <p:nvSpPr>
            <p:cNvPr id="10" name="Блок-схема: ручное управление 9"/>
            <p:cNvSpPr/>
            <p:nvPr/>
          </p:nvSpPr>
          <p:spPr>
            <a:xfrm rot="16200000">
              <a:off x="-1097892" y="1133706"/>
              <a:ext cx="5268310" cy="2955726"/>
            </a:xfrm>
            <a:prstGeom prst="flowChartManualOperation">
              <a:avLst/>
            </a:prstGeom>
            <a:gradFill rotWithShape="0">
              <a:gsLst>
                <a:gs pos="0">
                  <a:srgbClr val="3399FF">
                    <a:alpha val="71000"/>
                  </a:srgbClr>
                </a:gs>
                <a:gs pos="100000">
                  <a:srgbClr val="D190D8"/>
                </a:gs>
              </a:gsLst>
              <a:lin ang="2400000" scaled="0"/>
            </a:gradFill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Блок-схема: ручное управление 4"/>
            <p:cNvSpPr txBox="1"/>
            <p:nvPr/>
          </p:nvSpPr>
          <p:spPr>
            <a:xfrm>
              <a:off x="83947" y="825692"/>
              <a:ext cx="2983264" cy="31609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0" tIns="0" rIns="101600" bIns="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u="sng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Нен</a:t>
              </a:r>
              <a:r>
                <a:rPr lang="ru-RU" sz="1600" b="1" u="sng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алоговые доходы</a:t>
              </a:r>
            </a:p>
            <a:p>
              <a:pPr marL="0" lvl="1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0" lvl="1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16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К  неналоговым доходам относятся: доходы от использования имущества, доходы от продажи материальных и нематериальных активов, доходы от оказания платных услуг, а также платежи в виде штрафов или иных санкций за нарушение законодательства и другие.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353341" y="1340766"/>
            <a:ext cx="2636169" cy="5268311"/>
            <a:chOff x="-6450" y="-1"/>
            <a:chExt cx="2965156" cy="5268310"/>
          </a:xfrm>
        </p:grpSpPr>
        <p:sp>
          <p:nvSpPr>
            <p:cNvPr id="13" name="Блок-схема: ручное управление 12"/>
            <p:cNvSpPr/>
            <p:nvPr/>
          </p:nvSpPr>
          <p:spPr>
            <a:xfrm rot="16200000">
              <a:off x="-1153312" y="1156291"/>
              <a:ext cx="5268310" cy="2955726"/>
            </a:xfrm>
            <a:prstGeom prst="flowChartManualOperation">
              <a:avLst/>
            </a:prstGeom>
            <a:gradFill rotWithShape="0">
              <a:gsLst>
                <a:gs pos="0">
                  <a:srgbClr val="3399FF">
                    <a:alpha val="71000"/>
                  </a:srgbClr>
                </a:gs>
                <a:gs pos="100000">
                  <a:srgbClr val="D190D8"/>
                </a:gs>
              </a:gsLst>
              <a:lin ang="2400000" scaled="0"/>
            </a:gradFill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Блок-схема: ручное управление 4"/>
            <p:cNvSpPr txBox="1"/>
            <p:nvPr/>
          </p:nvSpPr>
          <p:spPr>
            <a:xfrm>
              <a:off x="-6450" y="648072"/>
              <a:ext cx="2955726" cy="35283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0" tIns="0" rIns="101600" bIns="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u="sng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Безвозмездные поступления</a:t>
              </a:r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u="sng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defRPr/>
              </a:pPr>
              <a:r>
                <a:rPr lang="ru-RU" sz="16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Поступления в бюджет на безвозмездной и безвозвратной основе из областного бюджета (дотации, субсидии, субвенции), а также перечисления от физических и юридических лиц (кроме налоговых и неналоговых доходов).</a:t>
              </a:r>
            </a:p>
          </p:txBody>
        </p:sp>
      </p:grpSp>
      <p:sp>
        <p:nvSpPr>
          <p:cNvPr id="15" name="Крест 14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1459322" y="979324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Крест 15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601110" y="2011153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Крест 16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5508104" y="6178091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95" y="94333"/>
            <a:ext cx="664953" cy="85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158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NChernova\Desktop\EOQBRoDX0AEQqO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" y="4592707"/>
            <a:ext cx="3563888" cy="226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NChernova\Desktop\46caa0f01c8c-u..product_42_42131_600d8785b06a1.fit.max.w.1000_xgxgxgx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148" y="-292686"/>
            <a:ext cx="4608512" cy="3074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8668" y="2151837"/>
            <a:ext cx="4320480" cy="338554"/>
          </a:xfrm>
          <a:prstGeom prst="rect">
            <a:avLst/>
          </a:prstGeom>
          <a:solidFill>
            <a:srgbClr val="D8D2FC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  <a:endParaRPr lang="ru-RU" sz="1600" dirty="0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4593469" y="2886805"/>
            <a:ext cx="3620990" cy="950852"/>
          </a:xfrm>
          <a:prstGeom prst="flowChartAlternateProcess">
            <a:avLst/>
          </a:prstGeom>
          <a:gradFill flip="none" rotWithShape="1">
            <a:gsLst>
              <a:gs pos="0">
                <a:srgbClr val="C458DA">
                  <a:tint val="66000"/>
                  <a:satMod val="160000"/>
                </a:srgbClr>
              </a:gs>
              <a:gs pos="50000">
                <a:srgbClr val="C458DA">
                  <a:tint val="44500"/>
                  <a:satMod val="160000"/>
                </a:srgbClr>
              </a:gs>
              <a:gs pos="100000">
                <a:srgbClr val="C458DA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ДОТАЦИИ-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без определения конкретных целей их использования</a:t>
            </a: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4599148" y="3942407"/>
            <a:ext cx="3620990" cy="1212215"/>
          </a:xfrm>
          <a:prstGeom prst="flowChartAlternateProcess">
            <a:avLst/>
          </a:prstGeom>
          <a:gradFill flip="none" rotWithShape="1">
            <a:gsLst>
              <a:gs pos="0">
                <a:srgbClr val="C458DA">
                  <a:tint val="66000"/>
                  <a:satMod val="160000"/>
                </a:srgbClr>
              </a:gs>
              <a:gs pos="50000">
                <a:srgbClr val="C458DA">
                  <a:tint val="44500"/>
                  <a:satMod val="160000"/>
                </a:srgbClr>
              </a:gs>
              <a:gs pos="100000">
                <a:srgbClr val="C458DA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- 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средства, предоставляются на финансирование полномочий, переданных другому уровню власти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4549524" y="5301208"/>
            <a:ext cx="3670614" cy="1224802"/>
          </a:xfrm>
          <a:prstGeom prst="flowChartAlternateProcess">
            <a:avLst/>
          </a:prstGeom>
          <a:gradFill flip="none" rotWithShape="1">
            <a:gsLst>
              <a:gs pos="0">
                <a:srgbClr val="C458DA">
                  <a:tint val="66000"/>
                  <a:satMod val="160000"/>
                </a:srgbClr>
              </a:gs>
              <a:gs pos="50000">
                <a:srgbClr val="C458DA">
                  <a:tint val="44500"/>
                  <a:satMod val="160000"/>
                </a:srgbClr>
              </a:gs>
              <a:gs pos="100000">
                <a:srgbClr val="C458DA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- 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средства, предоставляются на условиях долевого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расходов других бюджетов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1282" y="327038"/>
            <a:ext cx="461873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ts val="2400"/>
              </a:lnSpc>
              <a:spcAft>
                <a:spcPts val="0"/>
              </a:spcAft>
              <a:defRPr/>
            </a:pPr>
            <a:r>
              <a:rPr lang="ru-RU" sz="16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Impact" pitchFamily="34" charset="0"/>
                <a:cs typeface="Times New Roman" pitchFamily="18" charset="0"/>
              </a:rPr>
              <a:t>Межбюджетные трансферты </a:t>
            </a:r>
          </a:p>
          <a:p>
            <a:pPr algn="ctr" fontAlgn="auto">
              <a:lnSpc>
                <a:spcPts val="2400"/>
              </a:lnSpc>
              <a:spcAft>
                <a:spcPts val="0"/>
              </a:spcAft>
              <a:defRPr/>
            </a:pPr>
            <a:r>
              <a:rPr lang="ru-RU" sz="1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денежные средства, перечисляемые из одного бюджета бюджетной системы Российской Федерации другому. </a:t>
            </a:r>
          </a:p>
          <a:p>
            <a:pPr algn="ctr" fontAlgn="auto">
              <a:lnSpc>
                <a:spcPts val="2400"/>
              </a:lnSpc>
              <a:spcAft>
                <a:spcPts val="0"/>
              </a:spcAft>
              <a:defRPr/>
            </a:pPr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Это основной вид безвозмездных перечислений</a:t>
            </a:r>
            <a:r>
              <a:rPr lang="en-US" sz="1600" u="sng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 u="sng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u="sng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Крест 22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755576" y="3174929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Крест 23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3989952" y="6202004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95" y="94333"/>
            <a:ext cx="545373" cy="69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92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3167" y="188849"/>
            <a:ext cx="8354338" cy="646331"/>
          </a:xfrm>
          <a:prstGeom prst="rect">
            <a:avLst/>
          </a:prstGeom>
          <a:solidFill>
            <a:srgbClr val="D8D2FC"/>
          </a:solidFill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прогноза социально - экономического развития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Советского района Курской области на долгосрочный период 2024 - 2026 годы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65788"/>
              </p:ext>
            </p:extLst>
          </p:nvPr>
        </p:nvGraphicFramePr>
        <p:xfrm>
          <a:off x="395536" y="906668"/>
          <a:ext cx="8229600" cy="42640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00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5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35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0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55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39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36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7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97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промышленного производства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рублей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3690,6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4115,6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4477,2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4856,3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88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Темпы роста объема промышленного производства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предыдущему году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113,3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801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реализации продукции сельского хозяйства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рублей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5243,6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5634,5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5983,4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6337,1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88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Темпы роста объема реализации продукции сельского хозяйства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предыдущему году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101,5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101,7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97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Фонд заработной платы работников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рублей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1977,8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2110,0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2243,8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2383,1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97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населения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человек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15901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15845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15524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15465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88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Среднесписочная численность работников организаций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человек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3681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3681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3681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3681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5122" name="Picture 2" descr="C:\Users\NChernova\Desktop\progra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947017"/>
            <a:ext cx="2593925" cy="191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1263891" y="5045429"/>
            <a:ext cx="548680" cy="307646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9" name="Крест 8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4644168" y="5881688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Крест 9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266380" y="983952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0064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295870"/>
            <a:ext cx="8784976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бюджетной политики муниципального района «Советский район» на 2024 – 2026 годы</a:t>
            </a:r>
          </a:p>
        </p:txBody>
      </p:sp>
      <p:sp>
        <p:nvSpPr>
          <p:cNvPr id="15" name="Крест 14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1459322" y="979324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Крест 15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323528" y="2359870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Крест 16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7884368" y="1992727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43705" y="1343411"/>
            <a:ext cx="3960440" cy="1068123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2520274" y="2614310"/>
            <a:ext cx="5724134" cy="1772030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Повышение собственных доходов бюджета. </a:t>
            </a:r>
            <a:r>
              <a:rPr lang="ru-RU" altLang="ko-KR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Выявление резервов и перераспределение их в пользу приоритетных направлений, создающих условия для экономического роста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3497695" y="4725144"/>
            <a:ext cx="5472608" cy="1772030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4" descr="C:\Users\NChernova\Desktop\123tinypulse-1-on-1-meetings-obstacl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41" b="91770" l="4584" r="95323">
                        <a14:foregroundMark x1="53508" y1="24966" x2="53508" y2="24966"/>
                        <a14:foregroundMark x1="47147" y1="50892" x2="47147" y2="50892"/>
                        <a14:foregroundMark x1="43499" y1="24005" x2="43499" y2="24005"/>
                        <a14:foregroundMark x1="56501" y1="53772" x2="56501" y2="53772"/>
                        <a14:foregroundMark x1="56688" y1="53361" x2="56688" y2="53361"/>
                        <a14:foregroundMark x1="46679" y1="63100" x2="46679" y2="63100"/>
                        <a14:foregroundMark x1="46679" y1="63100" x2="46679" y2="63100"/>
                        <a14:foregroundMark x1="49111" y1="65981" x2="49111" y2="65981"/>
                        <a14:foregroundMark x1="46679" y1="59808" x2="46679" y2="59808"/>
                        <a14:foregroundMark x1="67446" y1="63786" x2="67446" y2="63786"/>
                        <a14:foregroundMark x1="87278" y1="45130" x2="87278" y2="45130"/>
                        <a14:foregroundMark x1="59682" y1="83539" x2="59682" y2="83539"/>
                        <a14:foregroundMark x1="53508" y1="84225" x2="53508" y2="84225"/>
                        <a14:foregroundMark x1="27783" y1="81756" x2="27783" y2="81756"/>
                        <a14:foregroundMark x1="42283" y1="91770" x2="42283" y2="91770"/>
                        <a14:foregroundMark x1="39102" y1="3841" x2="39102" y2="3841"/>
                        <a14:foregroundMark x1="14312" y1="59396" x2="14312" y2="59396"/>
                        <a14:foregroundMark x1="19738" y1="86694" x2="19738" y2="86694"/>
                        <a14:foregroundMark x1="25351" y1="82716" x2="25351" y2="82716"/>
                        <a14:foregroundMark x1="26848" y1="88889" x2="26848" y2="88889"/>
                        <a14:foregroundMark x1="31712" y1="87106" x2="31712" y2="87106"/>
                        <a14:foregroundMark x1="36857" y1="87380" x2="36857" y2="87380"/>
                        <a14:foregroundMark x1="14125" y1="89575" x2="14125" y2="89575"/>
                        <a14:foregroundMark x1="4584" y1="49794" x2="4584" y2="49794"/>
                        <a14:foregroundMark x1="13564" y1="41564" x2="13564" y2="41564"/>
                        <a14:foregroundMark x1="23386" y1="41564" x2="23386" y2="41564"/>
                        <a14:foregroundMark x1="91955" y1="69547" x2="91955" y2="69547"/>
                        <a14:foregroundMark x1="18990" y1="18930" x2="18990" y2="18930"/>
                        <a14:foregroundMark x1="24415" y1="28258" x2="24415" y2="28258"/>
                        <a14:foregroundMark x1="22919" y1="7819" x2="22919" y2="7819"/>
                        <a14:foregroundMark x1="61085" y1="9191" x2="61085" y2="9191"/>
                        <a14:foregroundMark x1="80917" y1="20302" x2="80917" y2="20302"/>
                        <a14:foregroundMark x1="84097" y1="18519" x2="84097" y2="18519"/>
                        <a14:foregroundMark x1="67259" y1="14952" x2="67259" y2="14952"/>
                        <a14:foregroundMark x1="26006" y1="41701" x2="26006" y2="41701"/>
                        <a14:foregroundMark x1="26006" y1="41015" x2="26006" y2="41015"/>
                        <a14:foregroundMark x1="15061" y1="40192" x2="15061" y2="40192"/>
                        <a14:foregroundMark x1="13377" y1="58436" x2="13377" y2="58436"/>
                        <a14:foregroundMark x1="11600" y1="51166" x2="11600" y2="51166"/>
                        <a14:foregroundMark x1="49673" y1="62689" x2="49673" y2="62689"/>
                        <a14:foregroundMark x1="50234" y1="65844" x2="50234" y2="65844"/>
                        <a14:foregroundMark x1="51543" y1="69273" x2="51543" y2="69273"/>
                        <a14:foregroundMark x1="53040" y1="70096" x2="53040" y2="70096"/>
                        <a14:foregroundMark x1="54537" y1="69959" x2="54537" y2="69959"/>
                        <a14:foregroundMark x1="56595" y1="69273" x2="56595" y2="69273"/>
                        <a14:foregroundMark x1="58279" y1="68587" x2="58279" y2="68587"/>
                        <a14:foregroundMark x1="44341" y1="68861" x2="44341" y2="68861"/>
                        <a14:foregroundMark x1="35734" y1="19890" x2="35734" y2="19890"/>
                        <a14:foregroundMark x1="36202" y1="22085" x2="36202" y2="22085"/>
                        <a14:foregroundMark x1="34799" y1="23868" x2="34799" y2="23868"/>
                        <a14:foregroundMark x1="33302" y1="24829" x2="33302" y2="24829"/>
                        <a14:foregroundMark x1="32741" y1="19753" x2="32741" y2="19753"/>
                        <a14:foregroundMark x1="33676" y1="17833" x2="33676" y2="17833"/>
                        <a14:foregroundMark x1="34612" y1="17147" x2="34612" y2="17147"/>
                        <a14:foregroundMark x1="35641" y1="15501" x2="35641" y2="15501"/>
                        <a14:foregroundMark x1="37512" y1="13580" x2="37512" y2="13580"/>
                        <a14:foregroundMark x1="42563" y1="10425" x2="42563" y2="10425"/>
                        <a14:foregroundMark x1="47708" y1="7819" x2="47708" y2="7819"/>
                        <a14:foregroundMark x1="53695" y1="7956" x2="53695" y2="7956"/>
                        <a14:foregroundMark x1="62769" y1="12209" x2="62769" y2="12209"/>
                        <a14:foregroundMark x1="65482" y1="16598" x2="65482" y2="16598"/>
                        <a14:foregroundMark x1="69317" y1="23457" x2="69317" y2="23457"/>
                        <a14:foregroundMark x1="72217" y1="34294" x2="72217" y2="34294"/>
                        <a14:foregroundMark x1="71656" y1="47462" x2="71656" y2="47462"/>
                        <a14:foregroundMark x1="72123" y1="40604" x2="72123" y2="40604"/>
                        <a14:foregroundMark x1="72123" y1="30041" x2="72123" y2="30041"/>
                        <a14:foregroundMark x1="67727" y1="20302" x2="67727" y2="20302"/>
                        <a14:foregroundMark x1="42283" y1="65432" x2="42283" y2="65432"/>
                        <a14:foregroundMark x1="47615" y1="69959" x2="47615" y2="69959"/>
                        <a14:foregroundMark x1="32086" y1="52675" x2="32086" y2="52675"/>
                        <a14:foregroundMark x1="30402" y1="47188" x2="30402" y2="47188"/>
                        <a14:foregroundMark x1="29186" y1="43896" x2="29186" y2="43896"/>
                        <a14:foregroundMark x1="30215" y1="42798" x2="30215" y2="42798"/>
                        <a14:foregroundMark x1="29841" y1="32647" x2="29841" y2="32647"/>
                        <a14:foregroundMark x1="85407" y1="57613" x2="85407" y2="57613"/>
                        <a14:foregroundMark x1="85033" y1="55556" x2="85033" y2="55556"/>
                        <a14:foregroundMark x1="86436" y1="56379" x2="86436" y2="56379"/>
                        <a14:foregroundMark x1="78765" y1="16324" x2="78765" y2="16324"/>
                        <a14:foregroundMark x1="78391" y1="14403" x2="78391" y2="14403"/>
                        <a14:foregroundMark x1="77081" y1="14952" x2="77081" y2="14952"/>
                        <a14:foregroundMark x1="73246" y1="19479" x2="73246" y2="19479"/>
                        <a14:foregroundMark x1="93920" y1="74760" x2="93920" y2="74760"/>
                        <a14:foregroundMark x1="95323" y1="62689" x2="95323" y2="62689"/>
                        <a14:foregroundMark x1="11225" y1="40055" x2="11225" y2="40055"/>
                        <a14:foregroundMark x1="10571" y1="37449" x2="10571" y2="37449"/>
                        <a14:foregroundMark x1="20861" y1="45267" x2="20861" y2="45267"/>
                        <a14:foregroundMark x1="25070" y1="31139" x2="25070" y2="31139"/>
                        <a14:backgroundMark x1="6735" y1="6036" x2="6735" y2="6036"/>
                        <a14:backgroundMark x1="5987" y1="14678" x2="5987" y2="14678"/>
                        <a14:backgroundMark x1="7016" y1="32510" x2="7016" y2="32510"/>
                        <a14:backgroundMark x1="5987" y1="62689" x2="5987" y2="626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4093941"/>
            <a:ext cx="4445001" cy="303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90055" y="1604174"/>
            <a:ext cx="3521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Обеспечение сбалансированности бюджета района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48449" y="460202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Оптимизация расходов бюджета муниципального района. </a:t>
            </a:r>
            <a:r>
              <a:rPr lang="ru-RU" altLang="ko-KR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Принятие новых видов расходов только после соответствующей оценки их эффективности</a:t>
            </a:r>
            <a:endParaRPr lang="en-US" altLang="ko-KR" dirty="0"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235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1600" y="295870"/>
            <a:ext cx="7992888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муниципального района «Советский район»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427989985"/>
              </p:ext>
            </p:extLst>
          </p:nvPr>
        </p:nvGraphicFramePr>
        <p:xfrm>
          <a:off x="-1420" y="695980"/>
          <a:ext cx="5818517" cy="3960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0" name="Picture 2" descr="Как правильно распоряжаться семейным бюджетом и личными финансами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44" b="89869" l="8000" r="96125">
                        <a14:foregroundMark x1="33125" y1="25516" x2="33125" y2="25516"/>
                        <a14:foregroundMark x1="31750" y1="22889" x2="31750" y2="22889"/>
                        <a14:foregroundMark x1="8000" y1="62477" x2="8000" y2="62477"/>
                        <a14:foregroundMark x1="14000" y1="53096" x2="14000" y2="53096"/>
                        <a14:foregroundMark x1="11125" y1="56473" x2="11125" y2="56473"/>
                        <a14:foregroundMark x1="13500" y1="60976" x2="13500" y2="60976"/>
                        <a14:foregroundMark x1="73125" y1="23077" x2="73125" y2="23077"/>
                        <a14:foregroundMark x1="70250" y1="24578" x2="70250" y2="24578"/>
                        <a14:foregroundMark x1="70250" y1="24578" x2="70250" y2="24578"/>
                        <a14:foregroundMark x1="65000" y1="20263" x2="65000" y2="20263"/>
                        <a14:foregroundMark x1="60250" y1="21576" x2="60250" y2="21576"/>
                        <a14:foregroundMark x1="62375" y1="20450" x2="62375" y2="20450"/>
                        <a14:foregroundMark x1="64625" y1="20075" x2="64625" y2="20075"/>
                        <a14:foregroundMark x1="94375" y1="69794" x2="94375" y2="69794"/>
                        <a14:foregroundMark x1="93000" y1="83114" x2="93000" y2="83114"/>
                        <a14:foregroundMark x1="96125" y1="77674" x2="96125" y2="776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119" y="3789040"/>
            <a:ext cx="5277881" cy="351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95" y="94333"/>
            <a:ext cx="664953" cy="85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6695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5">
            <a:extLst>
              <a:ext uri="{FF2B5EF4-FFF2-40B4-BE49-F238E27FC236}">
                <a16:creationId xmlns:a16="http://schemas.microsoft.com/office/drawing/2014/main" id="{102026EA-E770-BC42-B8DD-18A14275CC2C}"/>
              </a:ext>
            </a:extLst>
          </p:cNvPr>
          <p:cNvSpPr/>
          <p:nvPr/>
        </p:nvSpPr>
        <p:spPr>
          <a:xfrm rot="8100000">
            <a:off x="-1996603" y="-29118"/>
            <a:ext cx="6916234" cy="6916234"/>
          </a:xfrm>
          <a:custGeom>
            <a:avLst/>
            <a:gdLst>
              <a:gd name="connsiteX0" fmla="*/ 2066895 w 6916234"/>
              <a:gd name="connsiteY0" fmla="*/ 6916234 h 6916234"/>
              <a:gd name="connsiteX1" fmla="*/ 0 w 6916234"/>
              <a:gd name="connsiteY1" fmla="*/ 4849339 h 6916234"/>
              <a:gd name="connsiteX2" fmla="*/ 0 w 6916234"/>
              <a:gd name="connsiteY2" fmla="*/ 1166738 h 6916234"/>
              <a:gd name="connsiteX3" fmla="*/ 1166738 w 6916234"/>
              <a:gd name="connsiteY3" fmla="*/ 0 h 6916234"/>
              <a:gd name="connsiteX4" fmla="*/ 4849339 w 6916234"/>
              <a:gd name="connsiteY4" fmla="*/ 0 h 6916234"/>
              <a:gd name="connsiteX5" fmla="*/ 6916234 w 6916234"/>
              <a:gd name="connsiteY5" fmla="*/ 2066895 h 691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16234" h="6916234">
                <a:moveTo>
                  <a:pt x="2066895" y="6916234"/>
                </a:moveTo>
                <a:lnTo>
                  <a:pt x="0" y="4849339"/>
                </a:lnTo>
                <a:lnTo>
                  <a:pt x="0" y="1166738"/>
                </a:lnTo>
                <a:cubicBezTo>
                  <a:pt x="0" y="522366"/>
                  <a:pt x="522366" y="0"/>
                  <a:pt x="1166738" y="0"/>
                </a:cubicBezTo>
                <a:lnTo>
                  <a:pt x="4849339" y="0"/>
                </a:lnTo>
                <a:lnTo>
                  <a:pt x="6916234" y="2066895"/>
                </a:lnTo>
                <a:close/>
              </a:path>
            </a:pathLst>
          </a:custGeom>
          <a:gradFill>
            <a:gsLst>
              <a:gs pos="0">
                <a:srgbClr val="D190D8"/>
              </a:gs>
              <a:gs pos="100000">
                <a:srgbClr val="3399FF">
                  <a:alpha val="64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88640"/>
            <a:ext cx="8136904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и неналоговых доходов бюджета</a:t>
            </a:r>
          </a:p>
          <a:p>
            <a:pPr algn="ctr">
              <a:defRPr/>
            </a:pPr>
            <a:r>
              <a:rPr lang="ru-RU" sz="20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«Советский район» в 2024-2026 гг.</a:t>
            </a:r>
          </a:p>
        </p:txBody>
      </p:sp>
      <p:sp>
        <p:nvSpPr>
          <p:cNvPr id="12" name="Rectangle 37"/>
          <p:cNvSpPr>
            <a:spLocks noChangeArrowheads="1"/>
          </p:cNvSpPr>
          <p:nvPr/>
        </p:nvSpPr>
        <p:spPr bwMode="auto">
          <a:xfrm>
            <a:off x="698799" y="1196752"/>
            <a:ext cx="2820863" cy="15716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всего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 – 647 130 тыс.рублей     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– 676 360 тыс.рублей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026 – 558 509 тыс.рублей</a:t>
            </a:r>
          </a:p>
        </p:txBody>
      </p:sp>
      <p:sp>
        <p:nvSpPr>
          <p:cNvPr id="15" name="TextBox 42"/>
          <p:cNvSpPr txBox="1">
            <a:spLocks noChangeArrowheads="1"/>
          </p:cNvSpPr>
          <p:nvPr/>
        </p:nvSpPr>
        <p:spPr bwMode="auto">
          <a:xfrm>
            <a:off x="1336005" y="5657493"/>
            <a:ext cx="6969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2024</a:t>
            </a:r>
          </a:p>
        </p:txBody>
      </p:sp>
      <p:pic>
        <p:nvPicPr>
          <p:cNvPr id="16" name="Рисунок 15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264495">
            <a:off x="114045" y="3316396"/>
            <a:ext cx="2667319" cy="2146336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7" name="Овал 16"/>
          <p:cNvSpPr/>
          <p:nvPr/>
        </p:nvSpPr>
        <p:spPr bwMode="auto">
          <a:xfrm>
            <a:off x="543917" y="5153437"/>
            <a:ext cx="792088" cy="64807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ea typeface="Meiryo UI" pitchFamily="34" charset="-128"/>
                <a:cs typeface="Times New Roman" pitchFamily="18" charset="0"/>
              </a:rPr>
              <a:t>29,4%</a:t>
            </a:r>
          </a:p>
        </p:txBody>
      </p:sp>
      <p:sp>
        <p:nvSpPr>
          <p:cNvPr id="18" name="TextBox 44"/>
          <p:cNvSpPr txBox="1">
            <a:spLocks noChangeArrowheads="1"/>
          </p:cNvSpPr>
          <p:nvPr/>
        </p:nvSpPr>
        <p:spPr bwMode="auto">
          <a:xfrm>
            <a:off x="4369010" y="5771695"/>
            <a:ext cx="6969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2025</a:t>
            </a:r>
          </a:p>
        </p:txBody>
      </p:sp>
      <p:pic>
        <p:nvPicPr>
          <p:cNvPr id="19" name="Рисунок 18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3871672">
            <a:off x="3107026" y="3543531"/>
            <a:ext cx="2604144" cy="2128978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20" name="Овал 19"/>
          <p:cNvSpPr/>
          <p:nvPr/>
        </p:nvSpPr>
        <p:spPr bwMode="auto">
          <a:xfrm>
            <a:off x="3360898" y="5123623"/>
            <a:ext cx="792088" cy="64807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ea typeface="Meiryo UI" pitchFamily="34" charset="-128"/>
                <a:cs typeface="Times New Roman" pitchFamily="18" charset="0"/>
              </a:rPr>
              <a:t>26,5%</a:t>
            </a:r>
          </a:p>
        </p:txBody>
      </p:sp>
      <p:sp>
        <p:nvSpPr>
          <p:cNvPr id="21" name="Овал 20"/>
          <p:cNvSpPr/>
          <p:nvPr/>
        </p:nvSpPr>
        <p:spPr bwMode="auto">
          <a:xfrm>
            <a:off x="2636346" y="4547559"/>
            <a:ext cx="701382" cy="57606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ea typeface="Meiryo UI" pitchFamily="34" charset="-128"/>
                <a:cs typeface="Times New Roman" pitchFamily="18" charset="0"/>
              </a:rPr>
              <a:t>8,0</a:t>
            </a:r>
          </a:p>
        </p:txBody>
      </p:sp>
      <p:sp>
        <p:nvSpPr>
          <p:cNvPr id="22" name="TextBox 43"/>
          <p:cNvSpPr txBox="1">
            <a:spLocks noChangeArrowheads="1"/>
          </p:cNvSpPr>
          <p:nvPr/>
        </p:nvSpPr>
        <p:spPr bwMode="auto">
          <a:xfrm>
            <a:off x="7418375" y="5991249"/>
            <a:ext cx="6969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2026</a:t>
            </a:r>
          </a:p>
        </p:txBody>
      </p:sp>
      <p:pic>
        <p:nvPicPr>
          <p:cNvPr id="23" name="Рисунок 22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3943467">
            <a:off x="5910333" y="3803761"/>
            <a:ext cx="2751941" cy="2008958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24" name="Овал 23"/>
          <p:cNvSpPr/>
          <p:nvPr/>
        </p:nvSpPr>
        <p:spPr bwMode="auto">
          <a:xfrm>
            <a:off x="6554279" y="5343177"/>
            <a:ext cx="792088" cy="64807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ea typeface="Meiryo UI" pitchFamily="34" charset="-128"/>
                <a:cs typeface="Times New Roman" pitchFamily="18" charset="0"/>
              </a:rPr>
              <a:t>34,0%</a:t>
            </a:r>
          </a:p>
        </p:txBody>
      </p:sp>
      <p:sp>
        <p:nvSpPr>
          <p:cNvPr id="25" name="Овал 24"/>
          <p:cNvSpPr/>
          <p:nvPr/>
        </p:nvSpPr>
        <p:spPr bwMode="auto">
          <a:xfrm>
            <a:off x="8282471" y="3686993"/>
            <a:ext cx="701382" cy="57606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ea typeface="Meiryo UI" pitchFamily="34" charset="-128"/>
                <a:cs typeface="Times New Roman" pitchFamily="18" charset="0"/>
              </a:rPr>
              <a:t>9,2%</a:t>
            </a:r>
          </a:p>
        </p:txBody>
      </p:sp>
      <p:sp>
        <p:nvSpPr>
          <p:cNvPr id="26" name="Овал 25"/>
          <p:cNvSpPr/>
          <p:nvPr/>
        </p:nvSpPr>
        <p:spPr bwMode="auto">
          <a:xfrm>
            <a:off x="5652120" y="4727271"/>
            <a:ext cx="648012" cy="57606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ea typeface="Meiryo UI" pitchFamily="34" charset="-128"/>
                <a:cs typeface="Times New Roman" pitchFamily="18" charset="0"/>
              </a:rPr>
              <a:t>7,6%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351813" y="1144238"/>
            <a:ext cx="2664296" cy="20313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  <a:p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40"/>
          <p:cNvSpPr txBox="1">
            <a:spLocks noChangeArrowheads="1"/>
          </p:cNvSpPr>
          <p:nvPr/>
        </p:nvSpPr>
        <p:spPr bwMode="auto">
          <a:xfrm>
            <a:off x="5351813" y="1360262"/>
            <a:ext cx="254338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2024 – 190 016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2025 – 179 439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2026 – 190 050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41"/>
          <p:cNvSpPr txBox="1">
            <a:spLocks noChangeArrowheads="1"/>
          </p:cNvSpPr>
          <p:nvPr/>
        </p:nvSpPr>
        <p:spPr bwMode="auto">
          <a:xfrm>
            <a:off x="5351813" y="2368374"/>
            <a:ext cx="26642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2024 –  51 773 тыс.рублей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2025 –  51 337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2026 –  51 336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1"/>
          <p:cNvSpPr txBox="1">
            <a:spLocks noChangeArrowheads="1"/>
          </p:cNvSpPr>
          <p:nvPr/>
        </p:nvSpPr>
        <p:spPr bwMode="auto">
          <a:xfrm>
            <a:off x="5351813" y="2080342"/>
            <a:ext cx="2590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95" y="94333"/>
            <a:ext cx="664953" cy="85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9988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Фото Летящие монеты, более 62 000 качественных бесплатных стоковых фото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26" b="97872" l="3994" r="98083">
                        <a14:foregroundMark x1="32748" y1="57181" x2="32748" y2="57181"/>
                        <a14:foregroundMark x1="38658" y1="31649" x2="38658" y2="31649"/>
                        <a14:foregroundMark x1="53834" y1="13032" x2="53834" y2="13032"/>
                        <a14:foregroundMark x1="57188" y1="3191" x2="57188" y2="3191"/>
                        <a14:foregroundMark x1="76997" y1="52926" x2="76997" y2="52926"/>
                        <a14:foregroundMark x1="86102" y1="79521" x2="86102" y2="79521"/>
                        <a14:foregroundMark x1="94089" y1="76862" x2="94089" y2="76862"/>
                        <a14:foregroundMark x1="54792" y1="94681" x2="54792" y2="94681"/>
                        <a14:foregroundMark x1="18051" y1="82447" x2="18051" y2="82447"/>
                        <a14:foregroundMark x1="4313" y1="74734" x2="4313" y2="74734"/>
                        <a14:foregroundMark x1="77316" y1="98138" x2="77316" y2="98138"/>
                        <a14:foregroundMark x1="98083" y1="79521" x2="98083" y2="79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50" y="4509120"/>
            <a:ext cx="3797965" cy="228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021" y="116632"/>
            <a:ext cx="8831468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бюджета муниципального района «Советский район»                на 2024-2026 годы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308191"/>
              </p:ext>
            </p:extLst>
          </p:nvPr>
        </p:nvGraphicFramePr>
        <p:xfrm>
          <a:off x="133021" y="1052736"/>
          <a:ext cx="9001188" cy="4130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50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5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95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2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163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16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214446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</a:p>
                    <a:p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(Тыс.рублей)</a:t>
                      </a:r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Удельный вес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 год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(Тыс.рублей) </a:t>
                      </a:r>
                    </a:p>
                    <a:p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Удель</a:t>
                      </a:r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ный</a:t>
                      </a:r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вес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(%)</a:t>
                      </a:r>
                    </a:p>
                    <a:p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2026год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(Тыс.рублей)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Удельный вес 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722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Налоговые доходы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190 016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29,4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179 439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26,5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 190 050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34,0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56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51 773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51 337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7,6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51 336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9,2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9656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405 341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62,6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445 584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65,9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317 123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56,8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5320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647 130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676 360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558 509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7331428" y="5045429"/>
            <a:ext cx="548680" cy="307646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5036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Фото Летящие монеты, более 62 000 качественных бесплатных стоковых фото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26" b="97872" l="3994" r="98083">
                        <a14:foregroundMark x1="32748" y1="57181" x2="32748" y2="57181"/>
                        <a14:foregroundMark x1="38658" y1="31649" x2="38658" y2="31649"/>
                        <a14:foregroundMark x1="53834" y1="13032" x2="53834" y2="13032"/>
                        <a14:foregroundMark x1="57188" y1="3191" x2="57188" y2="3191"/>
                        <a14:foregroundMark x1="76997" y1="52926" x2="76997" y2="52926"/>
                        <a14:foregroundMark x1="86102" y1="79521" x2="86102" y2="79521"/>
                        <a14:foregroundMark x1="94089" y1="76862" x2="94089" y2="76862"/>
                        <a14:foregroundMark x1="54792" y1="94681" x2="54792" y2="94681"/>
                        <a14:foregroundMark x1="18051" y1="82447" x2="18051" y2="82447"/>
                        <a14:foregroundMark x1="4313" y1="74734" x2="4313" y2="74734"/>
                        <a14:foregroundMark x1="77316" y1="98138" x2="77316" y2="98138"/>
                        <a14:foregroundMark x1="98083" y1="79521" x2="98083" y2="79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4576794"/>
            <a:ext cx="3797965" cy="228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021" y="116632"/>
            <a:ext cx="8831468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бюджета муниципального района «Советский район»                на 2024-2026 годы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344592"/>
              </p:ext>
            </p:extLst>
          </p:nvPr>
        </p:nvGraphicFramePr>
        <p:xfrm>
          <a:off x="-1" y="1268760"/>
          <a:ext cx="9144001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60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36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</a:t>
                      </a:r>
                      <a:r>
                        <a:rPr lang="ru-RU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ДОХОДЫ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2025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2026 год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027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163 431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163 961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152 609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162 767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0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 Акцизы на нефтепродукты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11 019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13 289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13 717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13 815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955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 для отдельных видов деятельности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027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2 230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1 856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1 856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1 856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1624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упрощенной системы налогообложения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1 225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1 251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1 345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1 443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225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2 514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3 638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3 638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3 638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3027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Единый сельскохозяйственный налог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5 931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6 021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6 274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6 531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2393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accent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r>
                        <a:rPr lang="ru-RU" b="1" dirty="0">
                          <a:solidFill>
                            <a:schemeClr val="accent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186 350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190 016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179 439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190 050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1263891" y="5045429"/>
            <a:ext cx="548680" cy="307646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681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Chernova\Desktop\__2021-06-21__1003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29" y="3402890"/>
            <a:ext cx="7812361" cy="345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10800000">
            <a:off x="0" y="0"/>
            <a:ext cx="647728" cy="4440327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/>
        </p:nvSpPr>
        <p:spPr>
          <a:xfrm>
            <a:off x="827583" y="2430783"/>
            <a:ext cx="7992887" cy="1944215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представленной презентации Вы можете ознакомиться с основными целями, задачами и приоритетными направлениям бюджетной и налоговой политики, планируемыми и достигнутыми результатами использования бюджетных ассигнований, а также с информацией о главных направлениях расходов районного бюджета, распределяемых в рамках муниципальных программ.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92012" y="147872"/>
            <a:ext cx="5356787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жители Советского района!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583" y="912078"/>
            <a:ext cx="81369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вами презентация «Бюджет для граждан» Муниципального района «Советский район» Курской области на 2024 года, и на плановый период 2025 и 2026 годов»</a:t>
            </a:r>
          </a:p>
        </p:txBody>
      </p:sp>
    </p:spTree>
    <p:extLst>
      <p:ext uri="{BB962C8B-B14F-4D97-AF65-F5344CB8AC3E}">
        <p14:creationId xmlns:p14="http://schemas.microsoft.com/office/powerpoint/2010/main" val="40732006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Фото Летящие монеты, более 62 000 качественных бесплатных стоковых фото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26" b="97872" l="3994" r="98083">
                        <a14:foregroundMark x1="32748" y1="57181" x2="32748" y2="57181"/>
                        <a14:foregroundMark x1="38658" y1="31649" x2="38658" y2="31649"/>
                        <a14:foregroundMark x1="53834" y1="13032" x2="53834" y2="13032"/>
                        <a14:foregroundMark x1="57188" y1="3191" x2="57188" y2="3191"/>
                        <a14:foregroundMark x1="76997" y1="52926" x2="76997" y2="52926"/>
                        <a14:foregroundMark x1="86102" y1="79521" x2="86102" y2="79521"/>
                        <a14:foregroundMark x1="94089" y1="76862" x2="94089" y2="76862"/>
                        <a14:foregroundMark x1="54792" y1="94681" x2="54792" y2="94681"/>
                        <a14:foregroundMark x1="18051" y1="82447" x2="18051" y2="82447"/>
                        <a14:foregroundMark x1="4313" y1="74734" x2="4313" y2="74734"/>
                        <a14:foregroundMark x1="77316" y1="98138" x2="77316" y2="98138"/>
                        <a14:foregroundMark x1="98083" y1="79521" x2="98083" y2="79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47" y="4586531"/>
            <a:ext cx="3797965" cy="228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021" y="116632"/>
            <a:ext cx="8831468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бюджета муниципального района «Советский район»                на 2024-2026 годы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542660"/>
              </p:ext>
            </p:extLst>
          </p:nvPr>
        </p:nvGraphicFramePr>
        <p:xfrm>
          <a:off x="142844" y="908720"/>
          <a:ext cx="8821645" cy="4139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7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3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39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12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49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903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8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910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34 631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33 619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33 609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33 608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13 455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411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Штрафы, санкции,  возмещение ущерба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177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Платежи при использовании природными ресурсами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0173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оказания платных услуг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8 403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17 309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17 309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17 309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0411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доходы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04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57 057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51 773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51 337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51 336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0411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563 684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405 341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445 584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317 123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7326155" y="4901413"/>
            <a:ext cx="548680" cy="307646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0140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NChernova\Desktop\картинки\5903-scal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46020"/>
            <a:ext cx="3915603" cy="26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75982"/>
            <a:ext cx="6408712" cy="584775"/>
          </a:xfrm>
          <a:prstGeom prst="rect">
            <a:avLst/>
          </a:prstGeom>
          <a:solidFill>
            <a:srgbClr val="D8D2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муниципального района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«Советский район» </a:t>
            </a:r>
          </a:p>
        </p:txBody>
      </p:sp>
      <p:pic>
        <p:nvPicPr>
          <p:cNvPr id="5" name="Picture 2" descr="http://belrn.ru/wp-content/uploads/2016/03/%D0%A1%D0%BB%D0%B0%D0%B9%D0%B420-768x5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836712"/>
            <a:ext cx="5592080" cy="4461967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TextBox 7"/>
          <p:cNvSpPr txBox="1"/>
          <p:nvPr/>
        </p:nvSpPr>
        <p:spPr>
          <a:xfrm>
            <a:off x="6019057" y="836712"/>
            <a:ext cx="2952328" cy="36933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2024 год </a:t>
            </a:r>
          </a:p>
          <a:p>
            <a:pPr algn="ctr"/>
            <a:r>
              <a:rPr lang="ru-RU" sz="2400" b="1" dirty="0">
                <a:solidFill>
                  <a:srgbClr val="8E3432"/>
                </a:solidFill>
                <a:latin typeface="Times New Roman" pitchFamily="18" charset="0"/>
                <a:cs typeface="Times New Roman" pitchFamily="18" charset="0"/>
              </a:rPr>
              <a:t> 673 933 тыс. руб.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2025 год </a:t>
            </a:r>
          </a:p>
          <a:p>
            <a:pPr algn="ctr"/>
            <a:r>
              <a:rPr lang="ru-RU" sz="2400" b="1" dirty="0">
                <a:solidFill>
                  <a:srgbClr val="8E3432"/>
                </a:solidFill>
                <a:latin typeface="Times New Roman" pitchFamily="18" charset="0"/>
                <a:cs typeface="Times New Roman" pitchFamily="18" charset="0"/>
              </a:rPr>
              <a:t> 676 360 тыс. руб.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2026 год </a:t>
            </a:r>
          </a:p>
          <a:p>
            <a:pPr algn="ctr"/>
            <a:r>
              <a:rPr lang="ru-RU" sz="2400" b="1" dirty="0">
                <a:solidFill>
                  <a:srgbClr val="8E3432"/>
                </a:solidFill>
                <a:latin typeface="Times New Roman" pitchFamily="18" charset="0"/>
                <a:cs typeface="Times New Roman" pitchFamily="18" charset="0"/>
              </a:rPr>
              <a:t> 558 509 тыс. руб.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1263891" y="5045429"/>
            <a:ext cx="548680" cy="307646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95" y="94333"/>
            <a:ext cx="664953" cy="85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074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1640" y="75982"/>
            <a:ext cx="6408712" cy="584775"/>
          </a:xfrm>
          <a:prstGeom prst="rect">
            <a:avLst/>
          </a:prstGeom>
          <a:solidFill>
            <a:srgbClr val="D8D2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расходов бюджета муниципального района «Советский район» по разделам бюджетной классификации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1263891" y="5045429"/>
            <a:ext cx="548680" cy="307646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965741"/>
              </p:ext>
            </p:extLst>
          </p:nvPr>
        </p:nvGraphicFramePr>
        <p:xfrm>
          <a:off x="181352" y="1124744"/>
          <a:ext cx="8709288" cy="462053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7505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75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55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5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2025 год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2026 год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1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673 933,0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676 360,0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558 509,0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1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63 204,0       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57 375,0  </a:t>
                      </a:r>
                      <a:r>
                        <a:rPr lang="ru-RU" sz="1600" baseline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57 411,0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90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3 522,0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3 289,0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3 289,0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1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18 412,0        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132 035,0   </a:t>
                      </a:r>
                      <a:r>
                        <a:rPr lang="ru-RU" sz="1600" baseline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17 362,0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1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-         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-  </a:t>
                      </a:r>
                      <a:r>
                        <a:rPr lang="ru-RU" sz="1600" baseline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-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1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445 103,0       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373 341,0   </a:t>
                      </a:r>
                      <a:r>
                        <a:rPr lang="ru-RU" sz="1600" baseline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361 475,0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53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88 060,0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72 961,0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72 961,0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5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Здравоохранение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514,0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514,0            </a:t>
                      </a:r>
                      <a:r>
                        <a:rPr lang="ru-RU" sz="1600" baseline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514,0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29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34 218,0</a:t>
                      </a:r>
                      <a:r>
                        <a:rPr lang="ru-RU" sz="1600" baseline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21 588,0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24 530,0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91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                                         </a:t>
                      </a:r>
                      <a:r>
                        <a:rPr lang="ru-RU" sz="1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640,0</a:t>
                      </a:r>
                      <a:r>
                        <a:rPr lang="ru-RU" sz="1600" baseline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640,0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640,0    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91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Межбюджетные трансферты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10 260,0             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8 823,0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8 208,0    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91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Условно-утвержденные расходы                                        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0,0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5 794,0     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12 119,0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7843292" y="5797082"/>
            <a:ext cx="1300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95" y="94333"/>
            <a:ext cx="664953" cy="85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874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NChernova\Desktop\картинки\116501b3c8c2071a8531c8d25c329b391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291" y="3627378"/>
            <a:ext cx="3744416" cy="295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608" y="218651"/>
            <a:ext cx="4777432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ориентированность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8233050"/>
              </p:ext>
            </p:extLst>
          </p:nvPr>
        </p:nvGraphicFramePr>
        <p:xfrm>
          <a:off x="3204235" y="0"/>
          <a:ext cx="6228184" cy="6016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484511150"/>
              </p:ext>
            </p:extLst>
          </p:nvPr>
        </p:nvGraphicFramePr>
        <p:xfrm>
          <a:off x="3563888" y="116632"/>
          <a:ext cx="6331588" cy="3795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186228" y="972430"/>
            <a:ext cx="3843142" cy="35997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kern="10" dirty="0">
              <a:ln w="9525">
                <a:noFill/>
                <a:round/>
                <a:headEnd/>
                <a:tailEnd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kern="10" dirty="0">
                <a:ln w="9525">
                  <a:noFill/>
                  <a:round/>
                  <a:headEnd/>
                  <a:tailEnd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Образование-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455 103,0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6727" y="1439725"/>
            <a:ext cx="3236330" cy="60502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kern="10" dirty="0">
              <a:ln w="9525">
                <a:noFill/>
                <a:round/>
                <a:headEnd/>
                <a:tailEnd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n w="1905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 –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18 412,0 тыс.руб.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86228" y="2118301"/>
            <a:ext cx="2770064" cy="120501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kern="10" dirty="0">
              <a:ln w="9525">
                <a:noFill/>
                <a:round/>
                <a:headEnd/>
                <a:tailEnd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kern="10" dirty="0">
                <a:ln w="9525">
                  <a:noFill/>
                  <a:round/>
                  <a:headEnd/>
                  <a:tailEnd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политика, </a:t>
            </a:r>
            <a:r>
              <a:rPr lang="ru-RU" sz="1400" kern="10" dirty="0" err="1">
                <a:ln w="9525">
                  <a:noFill/>
                  <a:round/>
                  <a:headEnd/>
                  <a:tailEnd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здравоохранение,культура</a:t>
            </a:r>
            <a:r>
              <a:rPr lang="ru-RU" sz="1400" kern="10" dirty="0">
                <a:ln w="9525">
                  <a:noFill/>
                  <a:round/>
                  <a:headEnd/>
                  <a:tailEnd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ФК и спорт –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123 432,0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33472" y="3409653"/>
            <a:ext cx="2675575" cy="45025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kern="10" dirty="0">
              <a:ln w="9525">
                <a:noFill/>
                <a:round/>
                <a:headEnd/>
                <a:tailEnd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n w="1905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ЖКХ- 0</a:t>
            </a:r>
            <a:r>
              <a:rPr lang="ru-RU" sz="1400" b="1" dirty="0">
                <a:ln w="1905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,0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тыс.руб.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86228" y="3928268"/>
            <a:ext cx="2482684" cy="27410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kern="10" dirty="0">
              <a:ln w="9525">
                <a:noFill/>
                <a:round/>
                <a:headEnd/>
                <a:tailEnd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Прочие расходы: </a:t>
            </a:r>
          </a:p>
          <a:p>
            <a:pPr>
              <a:buFont typeface="Wingdings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вопросы- 63 204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,0 тыс.руб.,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безопасность- 3 522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,0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 общего характера бюджетам субъектов РФ и </a:t>
            </a:r>
            <a:r>
              <a:rPr lang="ru-RU" sz="1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мун.образований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10 260,0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7331428" y="5040914"/>
            <a:ext cx="548680" cy="307646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2982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3" descr="C:\Users\NChernova\Desktop\11111111111175ae8aabed66b43d (1)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2"/>
          <a:stretch/>
        </p:blipFill>
        <p:spPr bwMode="auto">
          <a:xfrm>
            <a:off x="4860031" y="4184837"/>
            <a:ext cx="4248473" cy="267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олилиния 6">
            <a:extLst>
              <a:ext uri="{FF2B5EF4-FFF2-40B4-BE49-F238E27FC236}">
                <a16:creationId xmlns:a16="http://schemas.microsoft.com/office/drawing/2014/main" id="{4EB11582-DBA2-AD4D-BE72-B65204B3ABB9}"/>
              </a:ext>
            </a:extLst>
          </p:cNvPr>
          <p:cNvSpPr/>
          <p:nvPr/>
        </p:nvSpPr>
        <p:spPr>
          <a:xfrm rot="3880174">
            <a:off x="-275187" y="-1435486"/>
            <a:ext cx="4406782" cy="5781078"/>
          </a:xfrm>
          <a:custGeom>
            <a:avLst/>
            <a:gdLst>
              <a:gd name="connsiteX0" fmla="*/ 0 w 3599544"/>
              <a:gd name="connsiteY0" fmla="*/ 3318416 h 4772753"/>
              <a:gd name="connsiteX1" fmla="*/ 1570765 w 3599544"/>
              <a:gd name="connsiteY1" fmla="*/ 0 h 4772753"/>
              <a:gd name="connsiteX2" fmla="*/ 1662613 w 3599544"/>
              <a:gd name="connsiteY2" fmla="*/ 21049 h 4772753"/>
              <a:gd name="connsiteX3" fmla="*/ 1878581 w 3599544"/>
              <a:gd name="connsiteY3" fmla="*/ 110416 h 4772753"/>
              <a:gd name="connsiteX4" fmla="*/ 1961604 w 3599544"/>
              <a:gd name="connsiteY4" fmla="*/ 164851 h 4772753"/>
              <a:gd name="connsiteX5" fmla="*/ 1964264 w 3599544"/>
              <a:gd name="connsiteY5" fmla="*/ 166269 h 4772753"/>
              <a:gd name="connsiteX6" fmla="*/ 1966349 w 3599544"/>
              <a:gd name="connsiteY6" fmla="*/ 167963 h 4772753"/>
              <a:gd name="connsiteX7" fmla="*/ 2013015 w 3599544"/>
              <a:gd name="connsiteY7" fmla="*/ 198560 h 4772753"/>
              <a:gd name="connsiteX8" fmla="*/ 2068709 w 3599544"/>
              <a:gd name="connsiteY8" fmla="*/ 251106 h 4772753"/>
              <a:gd name="connsiteX9" fmla="*/ 2122169 w 3599544"/>
              <a:gd name="connsiteY9" fmla="*/ 294534 h 4772753"/>
              <a:gd name="connsiteX10" fmla="*/ 2148902 w 3599544"/>
              <a:gd name="connsiteY10" fmla="*/ 326773 h 4772753"/>
              <a:gd name="connsiteX11" fmla="*/ 2168092 w 3599544"/>
              <a:gd name="connsiteY11" fmla="*/ 344876 h 4772753"/>
              <a:gd name="connsiteX12" fmla="*/ 2191745 w 3599544"/>
              <a:gd name="connsiteY12" fmla="*/ 378435 h 4772753"/>
              <a:gd name="connsiteX13" fmla="*/ 2254226 w 3599544"/>
              <a:gd name="connsiteY13" fmla="*/ 453786 h 4772753"/>
              <a:gd name="connsiteX14" fmla="*/ 2283928 w 3599544"/>
              <a:gd name="connsiteY14" fmla="*/ 509231 h 4772753"/>
              <a:gd name="connsiteX15" fmla="*/ 2287274 w 3599544"/>
              <a:gd name="connsiteY15" fmla="*/ 513978 h 4772753"/>
              <a:gd name="connsiteX16" fmla="*/ 2291150 w 3599544"/>
              <a:gd name="connsiteY16" fmla="*/ 522713 h 4772753"/>
              <a:gd name="connsiteX17" fmla="*/ 2354906 w 3599544"/>
              <a:gd name="connsiteY17" fmla="*/ 641725 h 4772753"/>
              <a:gd name="connsiteX18" fmla="*/ 3519739 w 3599544"/>
              <a:gd name="connsiteY18" fmla="*/ 3464832 h 4772753"/>
              <a:gd name="connsiteX19" fmla="*/ 3543292 w 3599544"/>
              <a:gd name="connsiteY19" fmla="*/ 3543509 h 4772753"/>
              <a:gd name="connsiteX20" fmla="*/ 3559307 w 3599544"/>
              <a:gd name="connsiteY20" fmla="*/ 3585418 h 4772753"/>
              <a:gd name="connsiteX21" fmla="*/ 3563885 w 3599544"/>
              <a:gd name="connsiteY21" fmla="*/ 3612309 h 4772753"/>
              <a:gd name="connsiteX22" fmla="*/ 3580881 w 3599544"/>
              <a:gd name="connsiteY22" fmla="*/ 3669085 h 4772753"/>
              <a:gd name="connsiteX23" fmla="*/ 3589203 w 3599544"/>
              <a:gd name="connsiteY23" fmla="*/ 3760935 h 4772753"/>
              <a:gd name="connsiteX24" fmla="*/ 3594043 w 3599544"/>
              <a:gd name="connsiteY24" fmla="*/ 3789362 h 4772753"/>
              <a:gd name="connsiteX25" fmla="*/ 3593455 w 3599544"/>
              <a:gd name="connsiteY25" fmla="*/ 3807880 h 4772753"/>
              <a:gd name="connsiteX26" fmla="*/ 3599544 w 3599544"/>
              <a:gd name="connsiteY26" fmla="*/ 3875121 h 4772753"/>
              <a:gd name="connsiteX27" fmla="*/ 3587802 w 3599544"/>
              <a:gd name="connsiteY27" fmla="*/ 3985535 h 4772753"/>
              <a:gd name="connsiteX28" fmla="*/ 3587266 w 3599544"/>
              <a:gd name="connsiteY28" fmla="*/ 4002463 h 4772753"/>
              <a:gd name="connsiteX29" fmla="*/ 3584975 w 3599544"/>
              <a:gd name="connsiteY29" fmla="*/ 4012117 h 4772753"/>
              <a:gd name="connsiteX30" fmla="*/ 3578030 w 3599544"/>
              <a:gd name="connsiteY30" fmla="*/ 4077419 h 4772753"/>
              <a:gd name="connsiteX31" fmla="*/ 3540877 w 3599544"/>
              <a:gd name="connsiteY31" fmla="*/ 4198159 h 4772753"/>
              <a:gd name="connsiteX32" fmla="*/ 3538087 w 3599544"/>
              <a:gd name="connsiteY32" fmla="*/ 4209921 h 4772753"/>
              <a:gd name="connsiteX33" fmla="*/ 3535605 w 3599544"/>
              <a:gd name="connsiteY33" fmla="*/ 4215289 h 4772753"/>
              <a:gd name="connsiteX34" fmla="*/ 3518634 w 3599544"/>
              <a:gd name="connsiteY34" fmla="*/ 4270442 h 4772753"/>
              <a:gd name="connsiteX35" fmla="*/ 3453922 w 3599544"/>
              <a:gd name="connsiteY35" fmla="*/ 4391876 h 4772753"/>
              <a:gd name="connsiteX36" fmla="*/ 3451235 w 3599544"/>
              <a:gd name="connsiteY36" fmla="*/ 4397688 h 4772753"/>
              <a:gd name="connsiteX37" fmla="*/ 3449713 w 3599544"/>
              <a:gd name="connsiteY37" fmla="*/ 4399778 h 4772753"/>
              <a:gd name="connsiteX38" fmla="*/ 3423654 w 3599544"/>
              <a:gd name="connsiteY38" fmla="*/ 4448673 h 4772753"/>
              <a:gd name="connsiteX39" fmla="*/ 3295388 w 3599544"/>
              <a:gd name="connsiteY39" fmla="*/ 4606580 h 4772753"/>
              <a:gd name="connsiteX40" fmla="*/ 3185781 w 3599544"/>
              <a:gd name="connsiteY40" fmla="*/ 4697469 h 4772753"/>
              <a:gd name="connsiteX41" fmla="*/ 3183503 w 3599544"/>
              <a:gd name="connsiteY41" fmla="*/ 4699589 h 4772753"/>
              <a:gd name="connsiteX42" fmla="*/ 3182393 w 3599544"/>
              <a:gd name="connsiteY42" fmla="*/ 4700279 h 4772753"/>
              <a:gd name="connsiteX43" fmla="*/ 3136137 w 3599544"/>
              <a:gd name="connsiteY43" fmla="*/ 4738637 h 4772753"/>
              <a:gd name="connsiteX44" fmla="*/ 3072450 w 3599544"/>
              <a:gd name="connsiteY44" fmla="*/ 4772753 h 477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599544" h="4772753">
                <a:moveTo>
                  <a:pt x="0" y="3318416"/>
                </a:moveTo>
                <a:lnTo>
                  <a:pt x="1570765" y="0"/>
                </a:lnTo>
                <a:lnTo>
                  <a:pt x="1662613" y="21049"/>
                </a:lnTo>
                <a:cubicBezTo>
                  <a:pt x="1736682" y="42369"/>
                  <a:pt x="1809141" y="72097"/>
                  <a:pt x="1878581" y="110416"/>
                </a:cubicBezTo>
                <a:lnTo>
                  <a:pt x="1961604" y="164851"/>
                </a:lnTo>
                <a:lnTo>
                  <a:pt x="1964264" y="166269"/>
                </a:lnTo>
                <a:lnTo>
                  <a:pt x="1966349" y="167963"/>
                </a:lnTo>
                <a:lnTo>
                  <a:pt x="2013015" y="198560"/>
                </a:lnTo>
                <a:lnTo>
                  <a:pt x="2068709" y="251106"/>
                </a:lnTo>
                <a:lnTo>
                  <a:pt x="2122169" y="294534"/>
                </a:lnTo>
                <a:lnTo>
                  <a:pt x="2148902" y="326773"/>
                </a:lnTo>
                <a:lnTo>
                  <a:pt x="2168092" y="344876"/>
                </a:lnTo>
                <a:lnTo>
                  <a:pt x="2191745" y="378435"/>
                </a:lnTo>
                <a:lnTo>
                  <a:pt x="2254226" y="453786"/>
                </a:lnTo>
                <a:lnTo>
                  <a:pt x="2283928" y="509231"/>
                </a:lnTo>
                <a:lnTo>
                  <a:pt x="2287274" y="513978"/>
                </a:lnTo>
                <a:lnTo>
                  <a:pt x="2291150" y="522713"/>
                </a:lnTo>
                <a:lnTo>
                  <a:pt x="2354906" y="641725"/>
                </a:lnTo>
                <a:lnTo>
                  <a:pt x="3519739" y="3464832"/>
                </a:lnTo>
                <a:lnTo>
                  <a:pt x="3543292" y="3543509"/>
                </a:lnTo>
                <a:lnTo>
                  <a:pt x="3559307" y="3585418"/>
                </a:lnTo>
                <a:lnTo>
                  <a:pt x="3563885" y="3612309"/>
                </a:lnTo>
                <a:lnTo>
                  <a:pt x="3580881" y="3669085"/>
                </a:lnTo>
                <a:lnTo>
                  <a:pt x="3589203" y="3760935"/>
                </a:lnTo>
                <a:lnTo>
                  <a:pt x="3594043" y="3789362"/>
                </a:lnTo>
                <a:lnTo>
                  <a:pt x="3593455" y="3807880"/>
                </a:lnTo>
                <a:lnTo>
                  <a:pt x="3599544" y="3875121"/>
                </a:lnTo>
                <a:lnTo>
                  <a:pt x="3587802" y="3985535"/>
                </a:lnTo>
                <a:lnTo>
                  <a:pt x="3587266" y="4002463"/>
                </a:lnTo>
                <a:lnTo>
                  <a:pt x="3584975" y="4012117"/>
                </a:lnTo>
                <a:lnTo>
                  <a:pt x="3578030" y="4077419"/>
                </a:lnTo>
                <a:lnTo>
                  <a:pt x="3540877" y="4198159"/>
                </a:lnTo>
                <a:lnTo>
                  <a:pt x="3538087" y="4209921"/>
                </a:lnTo>
                <a:lnTo>
                  <a:pt x="3535605" y="4215289"/>
                </a:lnTo>
                <a:lnTo>
                  <a:pt x="3518634" y="4270442"/>
                </a:lnTo>
                <a:lnTo>
                  <a:pt x="3453922" y="4391876"/>
                </a:lnTo>
                <a:lnTo>
                  <a:pt x="3451235" y="4397688"/>
                </a:lnTo>
                <a:lnTo>
                  <a:pt x="3449713" y="4399778"/>
                </a:lnTo>
                <a:lnTo>
                  <a:pt x="3423654" y="4448673"/>
                </a:lnTo>
                <a:cubicBezTo>
                  <a:pt x="3386318" y="4505005"/>
                  <a:pt x="3343436" y="4557948"/>
                  <a:pt x="3295388" y="4606580"/>
                </a:cubicBezTo>
                <a:lnTo>
                  <a:pt x="3185781" y="4697469"/>
                </a:lnTo>
                <a:lnTo>
                  <a:pt x="3183503" y="4699589"/>
                </a:lnTo>
                <a:lnTo>
                  <a:pt x="3182393" y="4700279"/>
                </a:lnTo>
                <a:lnTo>
                  <a:pt x="3136137" y="4738637"/>
                </a:lnTo>
                <a:lnTo>
                  <a:pt x="3072450" y="4772753"/>
                </a:lnTo>
                <a:close/>
              </a:path>
            </a:pathLst>
          </a:custGeom>
          <a:gradFill>
            <a:gsLst>
              <a:gs pos="0">
                <a:srgbClr val="536FFB"/>
              </a:gs>
              <a:gs pos="100000">
                <a:srgbClr val="D190D8">
                  <a:alpha val="68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" name="Управляющая кнопка: настраиваемая 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C7AAEEDB-5B07-0C43-A803-8814EA0AE9A4}"/>
              </a:ext>
            </a:extLst>
          </p:cNvPr>
          <p:cNvSpPr/>
          <p:nvPr/>
        </p:nvSpPr>
        <p:spPr>
          <a:xfrm>
            <a:off x="445447" y="594046"/>
            <a:ext cx="5062657" cy="4275114"/>
          </a:xfrm>
          <a:prstGeom prst="actionButtonBlank">
            <a:avLst/>
          </a:prstGeom>
          <a:solidFill>
            <a:srgbClr val="F7F4F9"/>
          </a:solidFill>
          <a:ln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61997"/>
            <a:ext cx="4493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в сфере образования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A4E90C08-ABDB-2E44-B009-75FDA1362874}"/>
              </a:ext>
            </a:extLst>
          </p:cNvPr>
          <p:cNvSpPr/>
          <p:nvPr/>
        </p:nvSpPr>
        <p:spPr>
          <a:xfrm>
            <a:off x="5537864" y="583327"/>
            <a:ext cx="440743" cy="3912005"/>
          </a:xfrm>
          <a:prstGeom prst="roundRect">
            <a:avLst>
              <a:gd name="adj" fmla="val 29433"/>
            </a:avLst>
          </a:prstGeom>
          <a:gradFill>
            <a:gsLst>
              <a:gs pos="0">
                <a:srgbClr val="536FFB"/>
              </a:gs>
              <a:gs pos="100000">
                <a:srgbClr val="D190D8">
                  <a:alpha val="63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43442" y="617206"/>
            <a:ext cx="3813574" cy="1354723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Дошкольное образование</a:t>
            </a:r>
          </a:p>
          <a:p>
            <a:pPr algn="ctr">
              <a:lnSpc>
                <a:spcPct val="80000"/>
              </a:lnSpc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 детских дошкольных учреждения) </a:t>
            </a:r>
          </a:p>
          <a:p>
            <a:pPr algn="ctr"/>
            <a:r>
              <a:rPr lang="en-US" sz="1400" dirty="0">
                <a:solidFill>
                  <a:srgbClr val="8E3432"/>
                </a:solidFill>
                <a:latin typeface="Impact" pitchFamily="34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Impact" pitchFamily="34" charset="0"/>
                <a:cs typeface="Times New Roman" pitchFamily="18" charset="0"/>
              </a:rPr>
              <a:t>2024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 58 218,0 </a:t>
            </a:r>
            <a:r>
              <a:rPr lang="ru-RU" sz="1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Impact" pitchFamily="34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Impact" pitchFamily="34" charset="0"/>
                <a:cs typeface="Times New Roman" pitchFamily="18" charset="0"/>
              </a:rPr>
              <a:t>2025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54 648,0 </a:t>
            </a:r>
            <a:r>
              <a:rPr lang="ru-RU" sz="1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Impact" pitchFamily="34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Impact" pitchFamily="34" charset="0"/>
                <a:cs typeface="Times New Roman" pitchFamily="18" charset="0"/>
              </a:rPr>
              <a:t>2026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55 830,0 </a:t>
            </a:r>
            <a:r>
              <a:rPr lang="ru-RU" sz="1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Овал 21"/>
          <p:cNvSpPr/>
          <p:nvPr/>
        </p:nvSpPr>
        <p:spPr>
          <a:xfrm>
            <a:off x="931308" y="2008286"/>
            <a:ext cx="3813574" cy="1290675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</a:t>
            </a:r>
          </a:p>
          <a:p>
            <a:pPr algn="ctr">
              <a:lnSpc>
                <a:spcPct val="80000"/>
              </a:lnSpc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 учреждения)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Impact" pitchFamily="34" charset="0"/>
                <a:cs typeface="Times New Roman" pitchFamily="18" charset="0"/>
              </a:rPr>
              <a:t>2024</a:t>
            </a:r>
            <a:r>
              <a:rPr lang="ru-RU" sz="1400" dirty="0">
                <a:solidFill>
                  <a:schemeClr val="tx1"/>
                </a:solidFill>
                <a:latin typeface="Impact" pitchFamily="34" charset="0"/>
                <a:cs typeface="Times New Roman" pitchFamily="18" charset="0"/>
              </a:rPr>
              <a:t> 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17 240,0 </a:t>
            </a:r>
            <a:r>
              <a:rPr lang="ru-RU" sz="1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Impact" pitchFamily="34" charset="0"/>
                <a:cs typeface="Times New Roman" pitchFamily="18" charset="0"/>
              </a:rPr>
              <a:t>2025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16 683,0 </a:t>
            </a:r>
            <a:r>
              <a:rPr lang="ru-RU" sz="1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Impact" pitchFamily="34" charset="0"/>
                <a:cs typeface="Times New Roman" pitchFamily="18" charset="0"/>
              </a:rPr>
              <a:t>2026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 16 683,0 </a:t>
            </a:r>
            <a:r>
              <a:rPr lang="ru-RU" sz="1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3" name="Овал 22"/>
          <p:cNvSpPr/>
          <p:nvPr/>
        </p:nvSpPr>
        <p:spPr>
          <a:xfrm>
            <a:off x="931308" y="3399439"/>
            <a:ext cx="3813574" cy="1254107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Общее образование</a:t>
            </a:r>
          </a:p>
          <a:p>
            <a:pPr algn="ctr">
              <a:lnSpc>
                <a:spcPct val="80000"/>
              </a:lnSpc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(16 школ)</a:t>
            </a:r>
          </a:p>
          <a:p>
            <a:pPr algn="ctr"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Impact" pitchFamily="34" charset="0"/>
                <a:cs typeface="Times New Roman" pitchFamily="18" charset="0"/>
              </a:rPr>
              <a:t>2024</a:t>
            </a:r>
            <a:r>
              <a:rPr lang="ru-RU" sz="1400" dirty="0">
                <a:solidFill>
                  <a:srgbClr val="8E3432"/>
                </a:solidFill>
                <a:latin typeface="Impact" pitchFamily="34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372 392,0 </a:t>
            </a:r>
            <a:r>
              <a:rPr lang="ru-RU" sz="1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400" dirty="0">
                <a:solidFill>
                  <a:srgbClr val="8E3432"/>
                </a:solidFill>
                <a:latin typeface="Impact" pitchFamily="34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Impact" pitchFamily="34" charset="0"/>
                <a:cs typeface="Times New Roman" pitchFamily="18" charset="0"/>
              </a:rPr>
              <a:t>2025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297 759,0 </a:t>
            </a:r>
            <a:r>
              <a:rPr lang="ru-RU" sz="1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Impact" pitchFamily="34" charset="0"/>
                <a:cs typeface="Times New Roman" pitchFamily="18" charset="0"/>
              </a:rPr>
              <a:t>2026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284 711,0 </a:t>
            </a:r>
            <a:r>
              <a:rPr lang="ru-RU" sz="1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30443" r="-538" b="11620"/>
          <a:stretch/>
        </p:blipFill>
        <p:spPr>
          <a:xfrm>
            <a:off x="445447" y="4914888"/>
            <a:ext cx="4621491" cy="17951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7" y="610139"/>
            <a:ext cx="2873177" cy="19154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6" y="2581867"/>
            <a:ext cx="2873177" cy="2055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40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>
                <a16:creationId xmlns:a16="http://schemas.microsoft.com/office/drawing/2014/main" id="{4EB11582-DBA2-AD4D-BE72-B65204B3ABB9}"/>
              </a:ext>
            </a:extLst>
          </p:cNvPr>
          <p:cNvSpPr/>
          <p:nvPr/>
        </p:nvSpPr>
        <p:spPr>
          <a:xfrm rot="3880174">
            <a:off x="-249675" y="-1286707"/>
            <a:ext cx="4156851" cy="5421377"/>
          </a:xfrm>
          <a:custGeom>
            <a:avLst/>
            <a:gdLst>
              <a:gd name="connsiteX0" fmla="*/ 0 w 3599544"/>
              <a:gd name="connsiteY0" fmla="*/ 3318416 h 4772753"/>
              <a:gd name="connsiteX1" fmla="*/ 1570765 w 3599544"/>
              <a:gd name="connsiteY1" fmla="*/ 0 h 4772753"/>
              <a:gd name="connsiteX2" fmla="*/ 1662613 w 3599544"/>
              <a:gd name="connsiteY2" fmla="*/ 21049 h 4772753"/>
              <a:gd name="connsiteX3" fmla="*/ 1878581 w 3599544"/>
              <a:gd name="connsiteY3" fmla="*/ 110416 h 4772753"/>
              <a:gd name="connsiteX4" fmla="*/ 1961604 w 3599544"/>
              <a:gd name="connsiteY4" fmla="*/ 164851 h 4772753"/>
              <a:gd name="connsiteX5" fmla="*/ 1964264 w 3599544"/>
              <a:gd name="connsiteY5" fmla="*/ 166269 h 4772753"/>
              <a:gd name="connsiteX6" fmla="*/ 1966349 w 3599544"/>
              <a:gd name="connsiteY6" fmla="*/ 167963 h 4772753"/>
              <a:gd name="connsiteX7" fmla="*/ 2013015 w 3599544"/>
              <a:gd name="connsiteY7" fmla="*/ 198560 h 4772753"/>
              <a:gd name="connsiteX8" fmla="*/ 2068709 w 3599544"/>
              <a:gd name="connsiteY8" fmla="*/ 251106 h 4772753"/>
              <a:gd name="connsiteX9" fmla="*/ 2122169 w 3599544"/>
              <a:gd name="connsiteY9" fmla="*/ 294534 h 4772753"/>
              <a:gd name="connsiteX10" fmla="*/ 2148902 w 3599544"/>
              <a:gd name="connsiteY10" fmla="*/ 326773 h 4772753"/>
              <a:gd name="connsiteX11" fmla="*/ 2168092 w 3599544"/>
              <a:gd name="connsiteY11" fmla="*/ 344876 h 4772753"/>
              <a:gd name="connsiteX12" fmla="*/ 2191745 w 3599544"/>
              <a:gd name="connsiteY12" fmla="*/ 378435 h 4772753"/>
              <a:gd name="connsiteX13" fmla="*/ 2254226 w 3599544"/>
              <a:gd name="connsiteY13" fmla="*/ 453786 h 4772753"/>
              <a:gd name="connsiteX14" fmla="*/ 2283928 w 3599544"/>
              <a:gd name="connsiteY14" fmla="*/ 509231 h 4772753"/>
              <a:gd name="connsiteX15" fmla="*/ 2287274 w 3599544"/>
              <a:gd name="connsiteY15" fmla="*/ 513978 h 4772753"/>
              <a:gd name="connsiteX16" fmla="*/ 2291150 w 3599544"/>
              <a:gd name="connsiteY16" fmla="*/ 522713 h 4772753"/>
              <a:gd name="connsiteX17" fmla="*/ 2354906 w 3599544"/>
              <a:gd name="connsiteY17" fmla="*/ 641725 h 4772753"/>
              <a:gd name="connsiteX18" fmla="*/ 3519739 w 3599544"/>
              <a:gd name="connsiteY18" fmla="*/ 3464832 h 4772753"/>
              <a:gd name="connsiteX19" fmla="*/ 3543292 w 3599544"/>
              <a:gd name="connsiteY19" fmla="*/ 3543509 h 4772753"/>
              <a:gd name="connsiteX20" fmla="*/ 3559307 w 3599544"/>
              <a:gd name="connsiteY20" fmla="*/ 3585418 h 4772753"/>
              <a:gd name="connsiteX21" fmla="*/ 3563885 w 3599544"/>
              <a:gd name="connsiteY21" fmla="*/ 3612309 h 4772753"/>
              <a:gd name="connsiteX22" fmla="*/ 3580881 w 3599544"/>
              <a:gd name="connsiteY22" fmla="*/ 3669085 h 4772753"/>
              <a:gd name="connsiteX23" fmla="*/ 3589203 w 3599544"/>
              <a:gd name="connsiteY23" fmla="*/ 3760935 h 4772753"/>
              <a:gd name="connsiteX24" fmla="*/ 3594043 w 3599544"/>
              <a:gd name="connsiteY24" fmla="*/ 3789362 h 4772753"/>
              <a:gd name="connsiteX25" fmla="*/ 3593455 w 3599544"/>
              <a:gd name="connsiteY25" fmla="*/ 3807880 h 4772753"/>
              <a:gd name="connsiteX26" fmla="*/ 3599544 w 3599544"/>
              <a:gd name="connsiteY26" fmla="*/ 3875121 h 4772753"/>
              <a:gd name="connsiteX27" fmla="*/ 3587802 w 3599544"/>
              <a:gd name="connsiteY27" fmla="*/ 3985535 h 4772753"/>
              <a:gd name="connsiteX28" fmla="*/ 3587266 w 3599544"/>
              <a:gd name="connsiteY28" fmla="*/ 4002463 h 4772753"/>
              <a:gd name="connsiteX29" fmla="*/ 3584975 w 3599544"/>
              <a:gd name="connsiteY29" fmla="*/ 4012117 h 4772753"/>
              <a:gd name="connsiteX30" fmla="*/ 3578030 w 3599544"/>
              <a:gd name="connsiteY30" fmla="*/ 4077419 h 4772753"/>
              <a:gd name="connsiteX31" fmla="*/ 3540877 w 3599544"/>
              <a:gd name="connsiteY31" fmla="*/ 4198159 h 4772753"/>
              <a:gd name="connsiteX32" fmla="*/ 3538087 w 3599544"/>
              <a:gd name="connsiteY32" fmla="*/ 4209921 h 4772753"/>
              <a:gd name="connsiteX33" fmla="*/ 3535605 w 3599544"/>
              <a:gd name="connsiteY33" fmla="*/ 4215289 h 4772753"/>
              <a:gd name="connsiteX34" fmla="*/ 3518634 w 3599544"/>
              <a:gd name="connsiteY34" fmla="*/ 4270442 h 4772753"/>
              <a:gd name="connsiteX35" fmla="*/ 3453922 w 3599544"/>
              <a:gd name="connsiteY35" fmla="*/ 4391876 h 4772753"/>
              <a:gd name="connsiteX36" fmla="*/ 3451235 w 3599544"/>
              <a:gd name="connsiteY36" fmla="*/ 4397688 h 4772753"/>
              <a:gd name="connsiteX37" fmla="*/ 3449713 w 3599544"/>
              <a:gd name="connsiteY37" fmla="*/ 4399778 h 4772753"/>
              <a:gd name="connsiteX38" fmla="*/ 3423654 w 3599544"/>
              <a:gd name="connsiteY38" fmla="*/ 4448673 h 4772753"/>
              <a:gd name="connsiteX39" fmla="*/ 3295388 w 3599544"/>
              <a:gd name="connsiteY39" fmla="*/ 4606580 h 4772753"/>
              <a:gd name="connsiteX40" fmla="*/ 3185781 w 3599544"/>
              <a:gd name="connsiteY40" fmla="*/ 4697469 h 4772753"/>
              <a:gd name="connsiteX41" fmla="*/ 3183503 w 3599544"/>
              <a:gd name="connsiteY41" fmla="*/ 4699589 h 4772753"/>
              <a:gd name="connsiteX42" fmla="*/ 3182393 w 3599544"/>
              <a:gd name="connsiteY42" fmla="*/ 4700279 h 4772753"/>
              <a:gd name="connsiteX43" fmla="*/ 3136137 w 3599544"/>
              <a:gd name="connsiteY43" fmla="*/ 4738637 h 4772753"/>
              <a:gd name="connsiteX44" fmla="*/ 3072450 w 3599544"/>
              <a:gd name="connsiteY44" fmla="*/ 4772753 h 477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599544" h="4772753">
                <a:moveTo>
                  <a:pt x="0" y="3318416"/>
                </a:moveTo>
                <a:lnTo>
                  <a:pt x="1570765" y="0"/>
                </a:lnTo>
                <a:lnTo>
                  <a:pt x="1662613" y="21049"/>
                </a:lnTo>
                <a:cubicBezTo>
                  <a:pt x="1736682" y="42369"/>
                  <a:pt x="1809141" y="72097"/>
                  <a:pt x="1878581" y="110416"/>
                </a:cubicBezTo>
                <a:lnTo>
                  <a:pt x="1961604" y="164851"/>
                </a:lnTo>
                <a:lnTo>
                  <a:pt x="1964264" y="166269"/>
                </a:lnTo>
                <a:lnTo>
                  <a:pt x="1966349" y="167963"/>
                </a:lnTo>
                <a:lnTo>
                  <a:pt x="2013015" y="198560"/>
                </a:lnTo>
                <a:lnTo>
                  <a:pt x="2068709" y="251106"/>
                </a:lnTo>
                <a:lnTo>
                  <a:pt x="2122169" y="294534"/>
                </a:lnTo>
                <a:lnTo>
                  <a:pt x="2148902" y="326773"/>
                </a:lnTo>
                <a:lnTo>
                  <a:pt x="2168092" y="344876"/>
                </a:lnTo>
                <a:lnTo>
                  <a:pt x="2191745" y="378435"/>
                </a:lnTo>
                <a:lnTo>
                  <a:pt x="2254226" y="453786"/>
                </a:lnTo>
                <a:lnTo>
                  <a:pt x="2283928" y="509231"/>
                </a:lnTo>
                <a:lnTo>
                  <a:pt x="2287274" y="513978"/>
                </a:lnTo>
                <a:lnTo>
                  <a:pt x="2291150" y="522713"/>
                </a:lnTo>
                <a:lnTo>
                  <a:pt x="2354906" y="641725"/>
                </a:lnTo>
                <a:lnTo>
                  <a:pt x="3519739" y="3464832"/>
                </a:lnTo>
                <a:lnTo>
                  <a:pt x="3543292" y="3543509"/>
                </a:lnTo>
                <a:lnTo>
                  <a:pt x="3559307" y="3585418"/>
                </a:lnTo>
                <a:lnTo>
                  <a:pt x="3563885" y="3612309"/>
                </a:lnTo>
                <a:lnTo>
                  <a:pt x="3580881" y="3669085"/>
                </a:lnTo>
                <a:lnTo>
                  <a:pt x="3589203" y="3760935"/>
                </a:lnTo>
                <a:lnTo>
                  <a:pt x="3594043" y="3789362"/>
                </a:lnTo>
                <a:lnTo>
                  <a:pt x="3593455" y="3807880"/>
                </a:lnTo>
                <a:lnTo>
                  <a:pt x="3599544" y="3875121"/>
                </a:lnTo>
                <a:lnTo>
                  <a:pt x="3587802" y="3985535"/>
                </a:lnTo>
                <a:lnTo>
                  <a:pt x="3587266" y="4002463"/>
                </a:lnTo>
                <a:lnTo>
                  <a:pt x="3584975" y="4012117"/>
                </a:lnTo>
                <a:lnTo>
                  <a:pt x="3578030" y="4077419"/>
                </a:lnTo>
                <a:lnTo>
                  <a:pt x="3540877" y="4198159"/>
                </a:lnTo>
                <a:lnTo>
                  <a:pt x="3538087" y="4209921"/>
                </a:lnTo>
                <a:lnTo>
                  <a:pt x="3535605" y="4215289"/>
                </a:lnTo>
                <a:lnTo>
                  <a:pt x="3518634" y="4270442"/>
                </a:lnTo>
                <a:lnTo>
                  <a:pt x="3453922" y="4391876"/>
                </a:lnTo>
                <a:lnTo>
                  <a:pt x="3451235" y="4397688"/>
                </a:lnTo>
                <a:lnTo>
                  <a:pt x="3449713" y="4399778"/>
                </a:lnTo>
                <a:lnTo>
                  <a:pt x="3423654" y="4448673"/>
                </a:lnTo>
                <a:cubicBezTo>
                  <a:pt x="3386318" y="4505005"/>
                  <a:pt x="3343436" y="4557948"/>
                  <a:pt x="3295388" y="4606580"/>
                </a:cubicBezTo>
                <a:lnTo>
                  <a:pt x="3185781" y="4697469"/>
                </a:lnTo>
                <a:lnTo>
                  <a:pt x="3183503" y="4699589"/>
                </a:lnTo>
                <a:lnTo>
                  <a:pt x="3182393" y="4700279"/>
                </a:lnTo>
                <a:lnTo>
                  <a:pt x="3136137" y="4738637"/>
                </a:lnTo>
                <a:lnTo>
                  <a:pt x="3072450" y="4772753"/>
                </a:lnTo>
                <a:close/>
              </a:path>
            </a:pathLst>
          </a:custGeom>
          <a:gradFill>
            <a:gsLst>
              <a:gs pos="0">
                <a:srgbClr val="536FFB"/>
              </a:gs>
              <a:gs pos="100000">
                <a:srgbClr val="D190D8">
                  <a:alpha val="68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" name="Управляющая кнопка: настраиваемая 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C7AAEEDB-5B07-0C43-A803-8814EA0AE9A4}"/>
              </a:ext>
            </a:extLst>
          </p:cNvPr>
          <p:cNvSpPr/>
          <p:nvPr/>
        </p:nvSpPr>
        <p:spPr>
          <a:xfrm>
            <a:off x="445447" y="594046"/>
            <a:ext cx="5062657" cy="5067202"/>
          </a:xfrm>
          <a:prstGeom prst="actionButtonBlank">
            <a:avLst/>
          </a:prstGeom>
          <a:solidFill>
            <a:srgbClr val="F7F4F9"/>
          </a:solidFill>
          <a:ln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None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74 781,0</a:t>
            </a:r>
            <a:endParaRPr lang="ru-RU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A4E90C08-ABDB-2E44-B009-75FDA1362874}"/>
              </a:ext>
            </a:extLst>
          </p:cNvPr>
          <p:cNvSpPr/>
          <p:nvPr/>
        </p:nvSpPr>
        <p:spPr>
          <a:xfrm>
            <a:off x="5537864" y="583327"/>
            <a:ext cx="440743" cy="3912005"/>
          </a:xfrm>
          <a:prstGeom prst="roundRect">
            <a:avLst>
              <a:gd name="adj" fmla="val 29433"/>
            </a:avLst>
          </a:prstGeom>
          <a:gradFill>
            <a:gsLst>
              <a:gs pos="0">
                <a:srgbClr val="536FFB"/>
              </a:gs>
              <a:gs pos="100000">
                <a:srgbClr val="D190D8">
                  <a:alpha val="63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147079"/>
              </p:ext>
            </p:extLst>
          </p:nvPr>
        </p:nvGraphicFramePr>
        <p:xfrm>
          <a:off x="483800" y="764704"/>
          <a:ext cx="4952295" cy="2533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45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6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9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976166" y="583327"/>
            <a:ext cx="316539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На территории  муниципального  района осуществляют деятельность:</a:t>
            </a:r>
          </a:p>
          <a:p>
            <a:endParaRPr lang="ru-RU" sz="1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>
              <a:lnSpc>
                <a:spcPct val="50000"/>
              </a:lnSpc>
            </a:pPr>
            <a:endParaRPr lang="ru-RU" sz="1200" b="1" dirty="0">
              <a:solidFill>
                <a:srgbClr val="8E3432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>
              <a:lnSpc>
                <a:spcPct val="70000"/>
              </a:lnSpc>
              <a:buFont typeface="Wingdings" pitchFamily="2" charset="2"/>
              <a:buChar char="ü"/>
            </a:pPr>
            <a:r>
              <a:rPr lang="ru-RU" sz="14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МКУК «Советский центр досуга  и кино «Восток»; </a:t>
            </a:r>
          </a:p>
          <a:p>
            <a:pPr>
              <a:lnSpc>
                <a:spcPct val="70000"/>
              </a:lnSpc>
              <a:buFont typeface="Wingdings" pitchFamily="2" charset="2"/>
              <a:buChar char="ü"/>
            </a:pPr>
            <a:endParaRPr lang="ru-RU" sz="1400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>
              <a:lnSpc>
                <a:spcPct val="70000"/>
              </a:lnSpc>
              <a:buFont typeface="Wingdings" pitchFamily="2" charset="2"/>
              <a:buChar char="ü"/>
            </a:pPr>
            <a:r>
              <a:rPr lang="ru-RU" sz="14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МКУК «Советский дом народного творчества »;</a:t>
            </a:r>
          </a:p>
          <a:p>
            <a:pPr>
              <a:lnSpc>
                <a:spcPct val="70000"/>
              </a:lnSpc>
              <a:buFont typeface="Wingdings" pitchFamily="2" charset="2"/>
              <a:buChar char="ü"/>
            </a:pPr>
            <a:endParaRPr lang="ru-RU" sz="1400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>
              <a:lnSpc>
                <a:spcPct val="70000"/>
              </a:lnSpc>
              <a:buFont typeface="Wingdings" pitchFamily="2" charset="2"/>
              <a:buChar char="ü"/>
            </a:pPr>
            <a:r>
              <a:rPr lang="ru-RU" sz="14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МКУК </a:t>
            </a:r>
            <a:r>
              <a:rPr lang="ru-RU" sz="1400" dirty="0" err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Межпоселенческая</a:t>
            </a:r>
            <a:r>
              <a:rPr lang="ru-RU" sz="14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библиотека»;</a:t>
            </a:r>
          </a:p>
          <a:p>
            <a:pPr>
              <a:lnSpc>
                <a:spcPct val="70000"/>
              </a:lnSpc>
              <a:buFont typeface="Wingdings" pitchFamily="2" charset="2"/>
              <a:buChar char="ü"/>
            </a:pPr>
            <a:endParaRPr lang="ru-RU" sz="1400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>
              <a:lnSpc>
                <a:spcPct val="70000"/>
              </a:lnSpc>
              <a:buFont typeface="Wingdings" pitchFamily="2" charset="2"/>
              <a:buChar char="ü"/>
            </a:pPr>
            <a:r>
              <a:rPr lang="ru-RU" sz="14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Управление культуры.</a:t>
            </a:r>
          </a:p>
        </p:txBody>
      </p:sp>
      <p:sp>
        <p:nvSpPr>
          <p:cNvPr id="12" name="Овал 11"/>
          <p:cNvSpPr/>
          <p:nvPr/>
        </p:nvSpPr>
        <p:spPr>
          <a:xfrm>
            <a:off x="483801" y="1178963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276255" y="1178962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367536" y="1235347"/>
            <a:ext cx="1309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72 961,0</a:t>
            </a:r>
            <a:endParaRPr lang="ru-RU" sz="14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16" name="Овал 15"/>
          <p:cNvSpPr/>
          <p:nvPr/>
        </p:nvSpPr>
        <p:spPr>
          <a:xfrm>
            <a:off x="4081323" y="1199666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132465" y="1256051"/>
            <a:ext cx="1309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72 961,0</a:t>
            </a:r>
            <a:endParaRPr lang="ru-RU" sz="14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3438" y="2063160"/>
            <a:ext cx="5062657" cy="191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Учреждения культуры муниципального района  оказывают населению услуги по организации библиотечного обслуживания, сохранения и развития народной традиционной культуры, поддержки социально-культурной активности населения, его досуга и отдыха.</a:t>
            </a:r>
          </a:p>
          <a:p>
            <a:endParaRPr lang="ru-RU" sz="12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148484" y="102067"/>
            <a:ext cx="4493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в сфере культуры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96898" y="1241246"/>
            <a:ext cx="1309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88 060,0</a:t>
            </a:r>
            <a:endParaRPr lang="ru-RU" sz="14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pic>
        <p:nvPicPr>
          <p:cNvPr id="23" name="Picture 2" descr="C:\Users\NChernova\Desktop\variety-types-clothes-carnival-dancers_52683-334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811" y="4605392"/>
            <a:ext cx="3378142" cy="2250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8" t="31619" r="8796" b="18169"/>
          <a:stretch/>
        </p:blipFill>
        <p:spPr>
          <a:xfrm>
            <a:off x="483800" y="4823935"/>
            <a:ext cx="4952295" cy="1893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28" b="7888"/>
          <a:stretch/>
        </p:blipFill>
        <p:spPr>
          <a:xfrm>
            <a:off x="464852" y="3406714"/>
            <a:ext cx="2670506" cy="12995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89"/>
          <a:stretch/>
        </p:blipFill>
        <p:spPr>
          <a:xfrm>
            <a:off x="3154763" y="3407229"/>
            <a:ext cx="2258488" cy="12829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76" b="9869"/>
          <a:stretch/>
        </p:blipFill>
        <p:spPr>
          <a:xfrm>
            <a:off x="6011686" y="3417031"/>
            <a:ext cx="2973838" cy="126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425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>
                <a16:creationId xmlns:a16="http://schemas.microsoft.com/office/drawing/2014/main" id="{4EB11582-DBA2-AD4D-BE72-B65204B3ABB9}"/>
              </a:ext>
            </a:extLst>
          </p:cNvPr>
          <p:cNvSpPr/>
          <p:nvPr/>
        </p:nvSpPr>
        <p:spPr>
          <a:xfrm rot="3880174">
            <a:off x="-187333" y="-1157498"/>
            <a:ext cx="3599544" cy="4772753"/>
          </a:xfrm>
          <a:custGeom>
            <a:avLst/>
            <a:gdLst>
              <a:gd name="connsiteX0" fmla="*/ 0 w 3599544"/>
              <a:gd name="connsiteY0" fmla="*/ 3318416 h 4772753"/>
              <a:gd name="connsiteX1" fmla="*/ 1570765 w 3599544"/>
              <a:gd name="connsiteY1" fmla="*/ 0 h 4772753"/>
              <a:gd name="connsiteX2" fmla="*/ 1662613 w 3599544"/>
              <a:gd name="connsiteY2" fmla="*/ 21049 h 4772753"/>
              <a:gd name="connsiteX3" fmla="*/ 1878581 w 3599544"/>
              <a:gd name="connsiteY3" fmla="*/ 110416 h 4772753"/>
              <a:gd name="connsiteX4" fmla="*/ 1961604 w 3599544"/>
              <a:gd name="connsiteY4" fmla="*/ 164851 h 4772753"/>
              <a:gd name="connsiteX5" fmla="*/ 1964264 w 3599544"/>
              <a:gd name="connsiteY5" fmla="*/ 166269 h 4772753"/>
              <a:gd name="connsiteX6" fmla="*/ 1966349 w 3599544"/>
              <a:gd name="connsiteY6" fmla="*/ 167963 h 4772753"/>
              <a:gd name="connsiteX7" fmla="*/ 2013015 w 3599544"/>
              <a:gd name="connsiteY7" fmla="*/ 198560 h 4772753"/>
              <a:gd name="connsiteX8" fmla="*/ 2068709 w 3599544"/>
              <a:gd name="connsiteY8" fmla="*/ 251106 h 4772753"/>
              <a:gd name="connsiteX9" fmla="*/ 2122169 w 3599544"/>
              <a:gd name="connsiteY9" fmla="*/ 294534 h 4772753"/>
              <a:gd name="connsiteX10" fmla="*/ 2148902 w 3599544"/>
              <a:gd name="connsiteY10" fmla="*/ 326773 h 4772753"/>
              <a:gd name="connsiteX11" fmla="*/ 2168092 w 3599544"/>
              <a:gd name="connsiteY11" fmla="*/ 344876 h 4772753"/>
              <a:gd name="connsiteX12" fmla="*/ 2191745 w 3599544"/>
              <a:gd name="connsiteY12" fmla="*/ 378435 h 4772753"/>
              <a:gd name="connsiteX13" fmla="*/ 2254226 w 3599544"/>
              <a:gd name="connsiteY13" fmla="*/ 453786 h 4772753"/>
              <a:gd name="connsiteX14" fmla="*/ 2283928 w 3599544"/>
              <a:gd name="connsiteY14" fmla="*/ 509231 h 4772753"/>
              <a:gd name="connsiteX15" fmla="*/ 2287274 w 3599544"/>
              <a:gd name="connsiteY15" fmla="*/ 513978 h 4772753"/>
              <a:gd name="connsiteX16" fmla="*/ 2291150 w 3599544"/>
              <a:gd name="connsiteY16" fmla="*/ 522713 h 4772753"/>
              <a:gd name="connsiteX17" fmla="*/ 2354906 w 3599544"/>
              <a:gd name="connsiteY17" fmla="*/ 641725 h 4772753"/>
              <a:gd name="connsiteX18" fmla="*/ 3519739 w 3599544"/>
              <a:gd name="connsiteY18" fmla="*/ 3464832 h 4772753"/>
              <a:gd name="connsiteX19" fmla="*/ 3543292 w 3599544"/>
              <a:gd name="connsiteY19" fmla="*/ 3543509 h 4772753"/>
              <a:gd name="connsiteX20" fmla="*/ 3559307 w 3599544"/>
              <a:gd name="connsiteY20" fmla="*/ 3585418 h 4772753"/>
              <a:gd name="connsiteX21" fmla="*/ 3563885 w 3599544"/>
              <a:gd name="connsiteY21" fmla="*/ 3612309 h 4772753"/>
              <a:gd name="connsiteX22" fmla="*/ 3580881 w 3599544"/>
              <a:gd name="connsiteY22" fmla="*/ 3669085 h 4772753"/>
              <a:gd name="connsiteX23" fmla="*/ 3589203 w 3599544"/>
              <a:gd name="connsiteY23" fmla="*/ 3760935 h 4772753"/>
              <a:gd name="connsiteX24" fmla="*/ 3594043 w 3599544"/>
              <a:gd name="connsiteY24" fmla="*/ 3789362 h 4772753"/>
              <a:gd name="connsiteX25" fmla="*/ 3593455 w 3599544"/>
              <a:gd name="connsiteY25" fmla="*/ 3807880 h 4772753"/>
              <a:gd name="connsiteX26" fmla="*/ 3599544 w 3599544"/>
              <a:gd name="connsiteY26" fmla="*/ 3875121 h 4772753"/>
              <a:gd name="connsiteX27" fmla="*/ 3587802 w 3599544"/>
              <a:gd name="connsiteY27" fmla="*/ 3985535 h 4772753"/>
              <a:gd name="connsiteX28" fmla="*/ 3587266 w 3599544"/>
              <a:gd name="connsiteY28" fmla="*/ 4002463 h 4772753"/>
              <a:gd name="connsiteX29" fmla="*/ 3584975 w 3599544"/>
              <a:gd name="connsiteY29" fmla="*/ 4012117 h 4772753"/>
              <a:gd name="connsiteX30" fmla="*/ 3578030 w 3599544"/>
              <a:gd name="connsiteY30" fmla="*/ 4077419 h 4772753"/>
              <a:gd name="connsiteX31" fmla="*/ 3540877 w 3599544"/>
              <a:gd name="connsiteY31" fmla="*/ 4198159 h 4772753"/>
              <a:gd name="connsiteX32" fmla="*/ 3538087 w 3599544"/>
              <a:gd name="connsiteY32" fmla="*/ 4209921 h 4772753"/>
              <a:gd name="connsiteX33" fmla="*/ 3535605 w 3599544"/>
              <a:gd name="connsiteY33" fmla="*/ 4215289 h 4772753"/>
              <a:gd name="connsiteX34" fmla="*/ 3518634 w 3599544"/>
              <a:gd name="connsiteY34" fmla="*/ 4270442 h 4772753"/>
              <a:gd name="connsiteX35" fmla="*/ 3453922 w 3599544"/>
              <a:gd name="connsiteY35" fmla="*/ 4391876 h 4772753"/>
              <a:gd name="connsiteX36" fmla="*/ 3451235 w 3599544"/>
              <a:gd name="connsiteY36" fmla="*/ 4397688 h 4772753"/>
              <a:gd name="connsiteX37" fmla="*/ 3449713 w 3599544"/>
              <a:gd name="connsiteY37" fmla="*/ 4399778 h 4772753"/>
              <a:gd name="connsiteX38" fmla="*/ 3423654 w 3599544"/>
              <a:gd name="connsiteY38" fmla="*/ 4448673 h 4772753"/>
              <a:gd name="connsiteX39" fmla="*/ 3295388 w 3599544"/>
              <a:gd name="connsiteY39" fmla="*/ 4606580 h 4772753"/>
              <a:gd name="connsiteX40" fmla="*/ 3185781 w 3599544"/>
              <a:gd name="connsiteY40" fmla="*/ 4697469 h 4772753"/>
              <a:gd name="connsiteX41" fmla="*/ 3183503 w 3599544"/>
              <a:gd name="connsiteY41" fmla="*/ 4699589 h 4772753"/>
              <a:gd name="connsiteX42" fmla="*/ 3182393 w 3599544"/>
              <a:gd name="connsiteY42" fmla="*/ 4700279 h 4772753"/>
              <a:gd name="connsiteX43" fmla="*/ 3136137 w 3599544"/>
              <a:gd name="connsiteY43" fmla="*/ 4738637 h 4772753"/>
              <a:gd name="connsiteX44" fmla="*/ 3072450 w 3599544"/>
              <a:gd name="connsiteY44" fmla="*/ 4772753 h 477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599544" h="4772753">
                <a:moveTo>
                  <a:pt x="0" y="3318416"/>
                </a:moveTo>
                <a:lnTo>
                  <a:pt x="1570765" y="0"/>
                </a:lnTo>
                <a:lnTo>
                  <a:pt x="1662613" y="21049"/>
                </a:lnTo>
                <a:cubicBezTo>
                  <a:pt x="1736682" y="42369"/>
                  <a:pt x="1809141" y="72097"/>
                  <a:pt x="1878581" y="110416"/>
                </a:cubicBezTo>
                <a:lnTo>
                  <a:pt x="1961604" y="164851"/>
                </a:lnTo>
                <a:lnTo>
                  <a:pt x="1964264" y="166269"/>
                </a:lnTo>
                <a:lnTo>
                  <a:pt x="1966349" y="167963"/>
                </a:lnTo>
                <a:lnTo>
                  <a:pt x="2013015" y="198560"/>
                </a:lnTo>
                <a:lnTo>
                  <a:pt x="2068709" y="251106"/>
                </a:lnTo>
                <a:lnTo>
                  <a:pt x="2122169" y="294534"/>
                </a:lnTo>
                <a:lnTo>
                  <a:pt x="2148902" y="326773"/>
                </a:lnTo>
                <a:lnTo>
                  <a:pt x="2168092" y="344876"/>
                </a:lnTo>
                <a:lnTo>
                  <a:pt x="2191745" y="378435"/>
                </a:lnTo>
                <a:lnTo>
                  <a:pt x="2254226" y="453786"/>
                </a:lnTo>
                <a:lnTo>
                  <a:pt x="2283928" y="509231"/>
                </a:lnTo>
                <a:lnTo>
                  <a:pt x="2287274" y="513978"/>
                </a:lnTo>
                <a:lnTo>
                  <a:pt x="2291150" y="522713"/>
                </a:lnTo>
                <a:lnTo>
                  <a:pt x="2354906" y="641725"/>
                </a:lnTo>
                <a:lnTo>
                  <a:pt x="3519739" y="3464832"/>
                </a:lnTo>
                <a:lnTo>
                  <a:pt x="3543292" y="3543509"/>
                </a:lnTo>
                <a:lnTo>
                  <a:pt x="3559307" y="3585418"/>
                </a:lnTo>
                <a:lnTo>
                  <a:pt x="3563885" y="3612309"/>
                </a:lnTo>
                <a:lnTo>
                  <a:pt x="3580881" y="3669085"/>
                </a:lnTo>
                <a:lnTo>
                  <a:pt x="3589203" y="3760935"/>
                </a:lnTo>
                <a:lnTo>
                  <a:pt x="3594043" y="3789362"/>
                </a:lnTo>
                <a:lnTo>
                  <a:pt x="3593455" y="3807880"/>
                </a:lnTo>
                <a:lnTo>
                  <a:pt x="3599544" y="3875121"/>
                </a:lnTo>
                <a:lnTo>
                  <a:pt x="3587802" y="3985535"/>
                </a:lnTo>
                <a:lnTo>
                  <a:pt x="3587266" y="4002463"/>
                </a:lnTo>
                <a:lnTo>
                  <a:pt x="3584975" y="4012117"/>
                </a:lnTo>
                <a:lnTo>
                  <a:pt x="3578030" y="4077419"/>
                </a:lnTo>
                <a:lnTo>
                  <a:pt x="3540877" y="4198159"/>
                </a:lnTo>
                <a:lnTo>
                  <a:pt x="3538087" y="4209921"/>
                </a:lnTo>
                <a:lnTo>
                  <a:pt x="3535605" y="4215289"/>
                </a:lnTo>
                <a:lnTo>
                  <a:pt x="3518634" y="4270442"/>
                </a:lnTo>
                <a:lnTo>
                  <a:pt x="3453922" y="4391876"/>
                </a:lnTo>
                <a:lnTo>
                  <a:pt x="3451235" y="4397688"/>
                </a:lnTo>
                <a:lnTo>
                  <a:pt x="3449713" y="4399778"/>
                </a:lnTo>
                <a:lnTo>
                  <a:pt x="3423654" y="4448673"/>
                </a:lnTo>
                <a:cubicBezTo>
                  <a:pt x="3386318" y="4505005"/>
                  <a:pt x="3343436" y="4557948"/>
                  <a:pt x="3295388" y="4606580"/>
                </a:cubicBezTo>
                <a:lnTo>
                  <a:pt x="3185781" y="4697469"/>
                </a:lnTo>
                <a:lnTo>
                  <a:pt x="3183503" y="4699589"/>
                </a:lnTo>
                <a:lnTo>
                  <a:pt x="3182393" y="4700279"/>
                </a:lnTo>
                <a:lnTo>
                  <a:pt x="3136137" y="4738637"/>
                </a:lnTo>
                <a:lnTo>
                  <a:pt x="3072450" y="4772753"/>
                </a:lnTo>
                <a:close/>
              </a:path>
            </a:pathLst>
          </a:custGeom>
          <a:gradFill>
            <a:gsLst>
              <a:gs pos="0">
                <a:srgbClr val="536FFB"/>
              </a:gs>
              <a:gs pos="100000">
                <a:srgbClr val="D190D8">
                  <a:alpha val="68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" name="Управляющая кнопка: настраиваемая 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C7AAEEDB-5B07-0C43-A803-8814EA0AE9A4}"/>
              </a:ext>
            </a:extLst>
          </p:cNvPr>
          <p:cNvSpPr/>
          <p:nvPr/>
        </p:nvSpPr>
        <p:spPr>
          <a:xfrm>
            <a:off x="483801" y="675406"/>
            <a:ext cx="5062657" cy="5067202"/>
          </a:xfrm>
          <a:prstGeom prst="actionButtonBlank">
            <a:avLst/>
          </a:prstGeom>
          <a:solidFill>
            <a:srgbClr val="F7F4F9"/>
          </a:solidFill>
          <a:ln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77734"/>
            <a:ext cx="3635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дорожного фонда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A4E90C08-ABDB-2E44-B009-75FDA1362874}"/>
              </a:ext>
            </a:extLst>
          </p:cNvPr>
          <p:cNvSpPr/>
          <p:nvPr/>
        </p:nvSpPr>
        <p:spPr>
          <a:xfrm>
            <a:off x="5537864" y="583327"/>
            <a:ext cx="440743" cy="3912005"/>
          </a:xfrm>
          <a:prstGeom prst="roundRect">
            <a:avLst>
              <a:gd name="adj" fmla="val 29433"/>
            </a:avLst>
          </a:prstGeom>
          <a:gradFill>
            <a:gsLst>
              <a:gs pos="0">
                <a:srgbClr val="536FFB"/>
              </a:gs>
              <a:gs pos="100000">
                <a:srgbClr val="D190D8">
                  <a:alpha val="63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137657"/>
              </p:ext>
            </p:extLst>
          </p:nvPr>
        </p:nvGraphicFramePr>
        <p:xfrm>
          <a:off x="567162" y="1180606"/>
          <a:ext cx="4952295" cy="2533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45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6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9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Овал 11"/>
          <p:cNvSpPr/>
          <p:nvPr/>
        </p:nvSpPr>
        <p:spPr>
          <a:xfrm>
            <a:off x="567163" y="1594865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94922" y="1675537"/>
            <a:ext cx="1449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13 289,0 тыс. руб.   </a:t>
            </a:r>
          </a:p>
        </p:txBody>
      </p:sp>
      <p:sp>
        <p:nvSpPr>
          <p:cNvPr id="14" name="Овал 13"/>
          <p:cNvSpPr/>
          <p:nvPr/>
        </p:nvSpPr>
        <p:spPr>
          <a:xfrm>
            <a:off x="2359617" y="1594864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567130" y="1651250"/>
            <a:ext cx="1309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13 717,0 тыс. руб.</a:t>
            </a:r>
          </a:p>
        </p:txBody>
      </p:sp>
      <p:sp>
        <p:nvSpPr>
          <p:cNvPr id="16" name="Овал 15"/>
          <p:cNvSpPr/>
          <p:nvPr/>
        </p:nvSpPr>
        <p:spPr>
          <a:xfrm>
            <a:off x="4164685" y="1615568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367330" y="1675537"/>
            <a:ext cx="1309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13 815,0 тыс. руб.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7162" y="70374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Объем бюджетных ассигнований муниципального дорожного фонда муниципального района «Советский район»  предусмотрен: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7162" y="2345383"/>
            <a:ext cx="4585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Средства из областного бюджета на 2025 год составят – 117 262,0 тыс. руб.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4253" y="2890133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Средства дорожного фонда будут направлены на </a:t>
            </a:r>
            <a:r>
              <a:rPr lang="ru-RU" sz="1400" u="sng" dirty="0">
                <a:latin typeface="Times New Roman" pitchFamily="18" charset="0"/>
                <a:cs typeface="Times New Roman" pitchFamily="18" charset="0"/>
              </a:rPr>
              <a:t>реконструкцию, ремонт и содержание автомобильных дорог общего пользования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 </a:t>
            </a:r>
            <a:endParaRPr lang="ru-RU" sz="1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846" y="675407"/>
            <a:ext cx="2974650" cy="19831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846" y="2753643"/>
            <a:ext cx="2974650" cy="19831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83" y="3771963"/>
            <a:ext cx="1681929" cy="168192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69" y="3760844"/>
            <a:ext cx="1693048" cy="169304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456" y="3768301"/>
            <a:ext cx="1694189" cy="169418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66" t="23049" r="766" b="-7487"/>
          <a:stretch/>
        </p:blipFill>
        <p:spPr>
          <a:xfrm>
            <a:off x="6061846" y="4941169"/>
            <a:ext cx="2974650" cy="190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7952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C:\Users\NChernova\Desktop\115913bb100524589.5f0af1b9193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464" y="3940458"/>
            <a:ext cx="4957720" cy="292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110434"/>
            <a:ext cx="8928992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муниципального района «Советский район» в 2024 году в реализации проекта  «Народный бюджет»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764704"/>
            <a:ext cx="8928992" cy="3077766"/>
          </a:xfrm>
          <a:prstGeom prst="rect">
            <a:avLst/>
          </a:prstGeom>
          <a:solidFill>
            <a:srgbClr val="C6D9F1"/>
          </a:solidFill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 2020 года на территории муниципального района «Советский район»  действует новый проект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«Народный бюджет»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это проект, в котором население участвует в распределении части средств местного бюджета на конкурсной основе, на принципах софинансирования. То есть на реализацию проекта идут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не только бюджетные средства, но и средства самих граждан.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Проекты гражданского участия направлены на вовлечение граждан в решение вопросов местного значения.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2024 году в рамках данного проекта  будут проведены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расходы на благоустройство территории Советской средней общеобразовательной школы №2 имени Героя Советского Союза Ивана Дмитриевича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Занина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Волжанской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средней общеобразовательной школы имени Героя Социалистического труда Василия Михайловича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Репринцева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 указанные цели планируется  направить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средства местного бюджета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объеме 10 205,0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Доля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прогнозируется в объеме  - 11 076,0 тыс.рублей.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960242"/>
            <a:ext cx="374441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6010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>
            <a:extLst>
              <a:ext uri="{FF2B5EF4-FFF2-40B4-BE49-F238E27FC236}">
                <a16:creationId xmlns:a16="http://schemas.microsoft.com/office/drawing/2014/main" id="{AE5AFC2F-7678-1D47-9A59-A38009AC2C85}"/>
              </a:ext>
            </a:extLst>
          </p:cNvPr>
          <p:cNvSpPr/>
          <p:nvPr/>
        </p:nvSpPr>
        <p:spPr>
          <a:xfrm rot="4446933">
            <a:off x="-1583668" y="2706165"/>
            <a:ext cx="5206357" cy="5206356"/>
          </a:xfrm>
          <a:custGeom>
            <a:avLst/>
            <a:gdLst>
              <a:gd name="connsiteX0" fmla="*/ 5162205 w 5427139"/>
              <a:gd name="connsiteY0" fmla="*/ 264934 h 5427139"/>
              <a:gd name="connsiteX1" fmla="*/ 5427139 w 5427139"/>
              <a:gd name="connsiteY1" fmla="*/ 904541 h 5427139"/>
              <a:gd name="connsiteX2" fmla="*/ 5427139 w 5427139"/>
              <a:gd name="connsiteY2" fmla="*/ 2869091 h 5427139"/>
              <a:gd name="connsiteX3" fmla="*/ 2869091 w 5427139"/>
              <a:gd name="connsiteY3" fmla="*/ 5427139 h 5427139"/>
              <a:gd name="connsiteX4" fmla="*/ 1739677 w 5427139"/>
              <a:gd name="connsiteY4" fmla="*/ 5427139 h 5427139"/>
              <a:gd name="connsiteX5" fmla="*/ 0 w 5427139"/>
              <a:gd name="connsiteY5" fmla="*/ 3687462 h 5427139"/>
              <a:gd name="connsiteX6" fmla="*/ 0 w 5427139"/>
              <a:gd name="connsiteY6" fmla="*/ 904541 h 5427139"/>
              <a:gd name="connsiteX7" fmla="*/ 904541 w 5427139"/>
              <a:gd name="connsiteY7" fmla="*/ 0 h 5427139"/>
              <a:gd name="connsiteX8" fmla="*/ 4522598 w 5427139"/>
              <a:gd name="connsiteY8" fmla="*/ 0 h 5427139"/>
              <a:gd name="connsiteX9" fmla="*/ 5162205 w 5427139"/>
              <a:gd name="connsiteY9" fmla="*/ 264934 h 5427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27139" h="5427139">
                <a:moveTo>
                  <a:pt x="5162205" y="264934"/>
                </a:moveTo>
                <a:cubicBezTo>
                  <a:pt x="5325895" y="428624"/>
                  <a:pt x="5427139" y="654759"/>
                  <a:pt x="5427139" y="904541"/>
                </a:cubicBezTo>
                <a:lnTo>
                  <a:pt x="5427139" y="2869091"/>
                </a:lnTo>
                <a:lnTo>
                  <a:pt x="2869091" y="5427139"/>
                </a:lnTo>
                <a:lnTo>
                  <a:pt x="1739677" y="5427139"/>
                </a:lnTo>
                <a:lnTo>
                  <a:pt x="0" y="3687462"/>
                </a:lnTo>
                <a:lnTo>
                  <a:pt x="0" y="904541"/>
                </a:lnTo>
                <a:cubicBezTo>
                  <a:pt x="0" y="404977"/>
                  <a:pt x="404977" y="0"/>
                  <a:pt x="904541" y="0"/>
                </a:cubicBezTo>
                <a:lnTo>
                  <a:pt x="4522598" y="0"/>
                </a:lnTo>
                <a:cubicBezTo>
                  <a:pt x="4772380" y="0"/>
                  <a:pt x="4998515" y="101244"/>
                  <a:pt x="5162205" y="264934"/>
                </a:cubicBezTo>
                <a:close/>
              </a:path>
            </a:pathLst>
          </a:custGeom>
          <a:gradFill>
            <a:gsLst>
              <a:gs pos="0">
                <a:srgbClr val="3399FF"/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519" y="3234353"/>
            <a:ext cx="4811481" cy="36236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242645"/>
            <a:ext cx="7704856" cy="3385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НАЦИОНАЛЬНЫЕ ПРОЕКТЫ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7720" y="692696"/>
            <a:ext cx="782066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0850" algn="just">
              <a:tabLst>
                <a:tab pos="3390900" algn="l"/>
              </a:tabLs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соответствии с Указом Президента России от 7 мая 2018 года №204 «О национальных целях и стратегических задачах развития Российской Федерации на период до 2024 года»</a:t>
            </a: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2024 году муниципальное образование «Советский район» планирует  принять   участие  в  национальном проекте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indent="450850" algn="just">
              <a:tabLst>
                <a:tab pos="3390900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>
              <a:tabLst>
                <a:tab pos="3390900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>
              <a:tabLst>
                <a:tab pos="3390900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>
              <a:tabLst>
                <a:tab pos="3390900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>
              <a:tabLst>
                <a:tab pos="3390900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>
              <a:tabLst>
                <a:tab pos="3390900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>
              <a:tabLst>
                <a:tab pos="3390900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>
              <a:tabLst>
                <a:tab pos="3390900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>
              <a:tabLst>
                <a:tab pos="3390900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>
              <a:tabLst>
                <a:tab pos="3390900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>
              <a:tabLst>
                <a:tab pos="3390900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>
              <a:tabLst>
                <a:tab pos="3390900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>
              <a:tabLst>
                <a:tab pos="3390900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>
              <a:tabLst>
                <a:tab pos="3390900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>
              <a:tabLst>
                <a:tab pos="3390900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49263" eaLnBrk="0" hangingPunct="0">
              <a:tabLst>
                <a:tab pos="3390900" algn="l"/>
              </a:tabLs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рамках вышеназванного проекта  планируется</a:t>
            </a:r>
          </a:p>
          <a:p>
            <a:pPr lvl="0" indent="449263" eaLnBrk="0" hangingPunct="0">
              <a:tabLst>
                <a:tab pos="3390900" algn="l"/>
              </a:tabLs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финансирование из трех уровней бюджетов</a:t>
            </a:r>
          </a:p>
          <a:p>
            <a:pPr lvl="0" indent="449263" eaLnBrk="0" hangingPunct="0">
              <a:tabLst>
                <a:tab pos="3390900" algn="l"/>
              </a:tabLs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(федерального , областного , местного )</a:t>
            </a:r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232168" y="1581041"/>
            <a:ext cx="5832648" cy="2839958"/>
          </a:xfrm>
          <a:prstGeom prst="verticalScroll">
            <a:avLst/>
          </a:prstGeom>
          <a:solidFill>
            <a:srgbClr val="C6D9F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49263" algn="just" eaLnBrk="0" hangingPunct="0">
              <a:tabLst>
                <a:tab pos="3390900" algn="l"/>
              </a:tabLst>
            </a:pPr>
            <a:endParaRPr lang="ru-RU" sz="1600" dirty="0">
              <a:solidFill>
                <a:srgbClr val="8E3432"/>
              </a:solidFill>
              <a:latin typeface="Impact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>
              <a:tabLst>
                <a:tab pos="3390900" algn="l"/>
              </a:tabLst>
            </a:pPr>
            <a:r>
              <a:rPr lang="ru-RU" sz="1600" dirty="0">
                <a:solidFill>
                  <a:schemeClr val="bg1"/>
                </a:solidFill>
                <a:latin typeface="Impact" pitchFamily="34" charset="0"/>
                <a:ea typeface="Times New Roman" pitchFamily="18" charset="0"/>
                <a:cs typeface="Times New Roman" pitchFamily="18" charset="0"/>
              </a:rPr>
              <a:t>«Образование»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171450" lvl="0" indent="-171450" algn="just" eaLnBrk="0" hangingPunct="0">
              <a:buFontTx/>
              <a:buChar char="-"/>
              <a:tabLst>
                <a:tab pos="3390900" algn="l"/>
              </a:tabLst>
            </a:pPr>
            <a: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</a:rPr>
              <a:t>на оснащение (обновление материально-технической базы) оборудованием, средствами обучения и воспитания общеобразовательных организаций, в том числе осуществляющих образовательную деятельность по адаптированным основным общеобразовательным программам (Создание и обеспечение функционирования центров образования естественно-научной и технологической направленностей в общеобразовательных организациях, расположенных в сельской местности и малых городах) </a:t>
            </a:r>
          </a:p>
          <a:p>
            <a:pPr marL="171450" lvl="0" indent="-171450" algn="just" eaLnBrk="0" hangingPunct="0">
              <a:buFontTx/>
              <a:buChar char="-"/>
              <a:tabLst>
                <a:tab pos="3390900" algn="l"/>
              </a:tabLst>
            </a:pPr>
            <a: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</a:rPr>
              <a:t>на обновление материально-технической базы для организации учебно-исследовательской, научно-практической, творческой деятельности, занятий физической культурой и спортом в образовательных организациях</a:t>
            </a: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      </a:t>
            </a:r>
          </a:p>
          <a:p>
            <a:pPr marL="171450" lvl="0" indent="-171450" algn="just" eaLnBrk="0" hangingPunct="0">
              <a:buFontTx/>
              <a:buChar char="-"/>
              <a:tabLst>
                <a:tab pos="3390900" algn="l"/>
              </a:tabLst>
            </a:pPr>
            <a: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</a:rPr>
              <a:t>на обновление материально-технической базы образовательных организаций для внедрения цифровой образовательной среды и развития цифровых навыков обучающихся (Обеспечение образовательных организаций материально-технической базой для внедрения цифровой образовательной среды) </a:t>
            </a:r>
            <a:endParaRPr lang="ru-RU" sz="105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  <a:sym typeface="Symbol"/>
            </a:endParaRPr>
          </a:p>
          <a:p>
            <a:pPr marL="171450" lvl="0" indent="-171450" algn="just" eaLnBrk="0" hangingPunct="0">
              <a:buFontTx/>
              <a:buChar char="-"/>
              <a:tabLst>
                <a:tab pos="3390900" algn="l"/>
              </a:tabLst>
            </a:pPr>
            <a:endParaRPr lang="ru-RU" sz="105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  <a:sym typeface="Symbol"/>
            </a:endParaRPr>
          </a:p>
          <a:p>
            <a:pPr marL="171450" lvl="0" indent="-171450" algn="just" eaLnBrk="0" hangingPunct="0">
              <a:buFontTx/>
              <a:buChar char="-"/>
              <a:tabLst>
                <a:tab pos="3390900" algn="l"/>
              </a:tabLst>
            </a:pPr>
            <a:endParaRPr lang="ru-RU" sz="105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  <a:sym typeface="Symbol"/>
            </a:endParaRPr>
          </a:p>
          <a:p>
            <a:pPr lvl="0" algn="just" eaLnBrk="0" hangingPunct="0">
              <a:tabLst>
                <a:tab pos="3390900" algn="l"/>
              </a:tabLs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                                                                                             </a:t>
            </a:r>
            <a:endParaRPr lang="ru-RU" dirty="0"/>
          </a:p>
        </p:txBody>
      </p:sp>
      <p:sp>
        <p:nvSpPr>
          <p:cNvPr id="10" name="Крест 9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5817999" y="3108742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Крест 10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2771800" y="6171076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Крест 11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179512" y="4539483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Крест 12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8215966" y="1460012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95" y="94333"/>
            <a:ext cx="579899" cy="74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2748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18184" y="2090687"/>
            <a:ext cx="4146069" cy="1047719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>
            <a:extLst>
              <a:ext uri="{FF2B5EF4-FFF2-40B4-BE49-F238E27FC236}">
                <a16:creationId xmlns:a16="http://schemas.microsoft.com/office/drawing/2014/main" id="{AE5AFC2F-7678-1D47-9A59-A38009AC2C85}"/>
              </a:ext>
            </a:extLst>
          </p:cNvPr>
          <p:cNvSpPr/>
          <p:nvPr/>
        </p:nvSpPr>
        <p:spPr>
          <a:xfrm rot="18900000">
            <a:off x="4597114" y="1752884"/>
            <a:ext cx="5206357" cy="5206356"/>
          </a:xfrm>
          <a:custGeom>
            <a:avLst/>
            <a:gdLst>
              <a:gd name="connsiteX0" fmla="*/ 5162205 w 5427139"/>
              <a:gd name="connsiteY0" fmla="*/ 264934 h 5427139"/>
              <a:gd name="connsiteX1" fmla="*/ 5427139 w 5427139"/>
              <a:gd name="connsiteY1" fmla="*/ 904541 h 5427139"/>
              <a:gd name="connsiteX2" fmla="*/ 5427139 w 5427139"/>
              <a:gd name="connsiteY2" fmla="*/ 2869091 h 5427139"/>
              <a:gd name="connsiteX3" fmla="*/ 2869091 w 5427139"/>
              <a:gd name="connsiteY3" fmla="*/ 5427139 h 5427139"/>
              <a:gd name="connsiteX4" fmla="*/ 1739677 w 5427139"/>
              <a:gd name="connsiteY4" fmla="*/ 5427139 h 5427139"/>
              <a:gd name="connsiteX5" fmla="*/ 0 w 5427139"/>
              <a:gd name="connsiteY5" fmla="*/ 3687462 h 5427139"/>
              <a:gd name="connsiteX6" fmla="*/ 0 w 5427139"/>
              <a:gd name="connsiteY6" fmla="*/ 904541 h 5427139"/>
              <a:gd name="connsiteX7" fmla="*/ 904541 w 5427139"/>
              <a:gd name="connsiteY7" fmla="*/ 0 h 5427139"/>
              <a:gd name="connsiteX8" fmla="*/ 4522598 w 5427139"/>
              <a:gd name="connsiteY8" fmla="*/ 0 h 5427139"/>
              <a:gd name="connsiteX9" fmla="*/ 5162205 w 5427139"/>
              <a:gd name="connsiteY9" fmla="*/ 264934 h 5427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27139" h="5427139">
                <a:moveTo>
                  <a:pt x="5162205" y="264934"/>
                </a:moveTo>
                <a:cubicBezTo>
                  <a:pt x="5325895" y="428624"/>
                  <a:pt x="5427139" y="654759"/>
                  <a:pt x="5427139" y="904541"/>
                </a:cubicBezTo>
                <a:lnTo>
                  <a:pt x="5427139" y="2869091"/>
                </a:lnTo>
                <a:lnTo>
                  <a:pt x="2869091" y="5427139"/>
                </a:lnTo>
                <a:lnTo>
                  <a:pt x="1739677" y="5427139"/>
                </a:lnTo>
                <a:lnTo>
                  <a:pt x="0" y="3687462"/>
                </a:lnTo>
                <a:lnTo>
                  <a:pt x="0" y="904541"/>
                </a:lnTo>
                <a:cubicBezTo>
                  <a:pt x="0" y="404977"/>
                  <a:pt x="404977" y="0"/>
                  <a:pt x="904541" y="0"/>
                </a:cubicBezTo>
                <a:lnTo>
                  <a:pt x="4522598" y="0"/>
                </a:lnTo>
                <a:cubicBezTo>
                  <a:pt x="4772380" y="0"/>
                  <a:pt x="4998515" y="101244"/>
                  <a:pt x="5162205" y="264934"/>
                </a:cubicBezTo>
                <a:close/>
              </a:path>
            </a:pathLst>
          </a:custGeom>
          <a:gradFill>
            <a:gsLst>
              <a:gs pos="0">
                <a:srgbClr val="3399FF"/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5" t="30647" r="14574"/>
          <a:stretch/>
        </p:blipFill>
        <p:spPr>
          <a:xfrm>
            <a:off x="4262315" y="1907237"/>
            <a:ext cx="4269731" cy="26388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0288" y="830019"/>
            <a:ext cx="48965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Бюджет муниципального района «Советский район» является программно-ориентированным, то есть расходование средств осуществляется на основании 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8EC71E2-74B3-FB4C-9465-B8F1CD4D05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22326" y="1729884"/>
            <a:ext cx="5745724" cy="3180547"/>
          </a:xfrm>
          <a:custGeom>
            <a:avLst/>
            <a:gdLst>
              <a:gd name="connsiteX0" fmla="*/ 866383 w 5629740"/>
              <a:gd name="connsiteY0" fmla="*/ 321066 h 3116344"/>
              <a:gd name="connsiteX1" fmla="*/ 866383 w 5629740"/>
              <a:gd name="connsiteY1" fmla="*/ 2656455 h 3116344"/>
              <a:gd name="connsiteX2" fmla="*/ 4763356 w 5629740"/>
              <a:gd name="connsiteY2" fmla="*/ 2656455 h 3116344"/>
              <a:gd name="connsiteX3" fmla="*/ 4763356 w 5629740"/>
              <a:gd name="connsiteY3" fmla="*/ 321066 h 3116344"/>
              <a:gd name="connsiteX4" fmla="*/ 0 w 5629740"/>
              <a:gd name="connsiteY4" fmla="*/ 0 h 3116344"/>
              <a:gd name="connsiteX5" fmla="*/ 5629740 w 5629740"/>
              <a:gd name="connsiteY5" fmla="*/ 0 h 3116344"/>
              <a:gd name="connsiteX6" fmla="*/ 5629740 w 5629740"/>
              <a:gd name="connsiteY6" fmla="*/ 3116344 h 3116344"/>
              <a:gd name="connsiteX7" fmla="*/ 0 w 5629740"/>
              <a:gd name="connsiteY7" fmla="*/ 3116344 h 311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29740" h="3116344">
                <a:moveTo>
                  <a:pt x="866383" y="321066"/>
                </a:moveTo>
                <a:lnTo>
                  <a:pt x="866383" y="2656455"/>
                </a:lnTo>
                <a:lnTo>
                  <a:pt x="4763356" y="2656455"/>
                </a:lnTo>
                <a:lnTo>
                  <a:pt x="4763356" y="321066"/>
                </a:lnTo>
                <a:close/>
                <a:moveTo>
                  <a:pt x="0" y="0"/>
                </a:moveTo>
                <a:lnTo>
                  <a:pt x="5629740" y="0"/>
                </a:lnTo>
                <a:lnTo>
                  <a:pt x="5629740" y="3116344"/>
                </a:lnTo>
                <a:lnTo>
                  <a:pt x="0" y="3116344"/>
                </a:lnTo>
                <a:close/>
              </a:path>
            </a:pathLst>
          </a:custGeom>
        </p:spPr>
      </p:pic>
      <p:sp>
        <p:nvSpPr>
          <p:cNvPr id="18" name="TextBox 17"/>
          <p:cNvSpPr txBox="1"/>
          <p:nvPr/>
        </p:nvSpPr>
        <p:spPr>
          <a:xfrm>
            <a:off x="251518" y="212947"/>
            <a:ext cx="4896544" cy="461665"/>
          </a:xfrm>
          <a:prstGeom prst="rect">
            <a:avLst/>
          </a:prstGeom>
          <a:solidFill>
            <a:srgbClr val="D8D2FC"/>
          </a:solidFill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143595" y="3915098"/>
            <a:ext cx="4104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Удельный вес расходов бюджета, которые будут осуществляться в рамках программ, на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2024 год  составляет 91,4%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от общего объема расходов.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108520" y="236890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Impact" pitchFamily="34" charset="0"/>
              </a:rPr>
              <a:t>17 утвержденных муниципальных программ </a:t>
            </a:r>
          </a:p>
        </p:txBody>
      </p:sp>
      <p:sp>
        <p:nvSpPr>
          <p:cNvPr id="13" name="Овал 12"/>
          <p:cNvSpPr/>
          <p:nvPr/>
        </p:nvSpPr>
        <p:spPr>
          <a:xfrm>
            <a:off x="72399" y="4902393"/>
            <a:ext cx="4146069" cy="1478935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-194782" y="51384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программных расходов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-194782" y="57308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615 884,0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39528" y="5726675"/>
            <a:ext cx="1103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2024 год</a:t>
            </a:r>
          </a:p>
        </p:txBody>
      </p:sp>
    </p:spTree>
    <p:extLst>
      <p:ext uri="{BB962C8B-B14F-4D97-AF65-F5344CB8AC3E}">
        <p14:creationId xmlns:p14="http://schemas.microsoft.com/office/powerpoint/2010/main" val="3030712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NChernova\Desktop\depositphotos_329887634-stock-illustration-woman-reading-a-newspaper-sitt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97541"/>
            <a:ext cx="2016224" cy="229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/>
        </p:nvSpPr>
        <p:spPr>
          <a:xfrm>
            <a:off x="107504" y="1"/>
            <a:ext cx="4320480" cy="6477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термины и определения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>
            <a:spLocks noGrp="1"/>
          </p:cNvSpPr>
          <p:nvPr/>
        </p:nvSpPr>
        <p:spPr>
          <a:xfrm>
            <a:off x="-4805" y="647729"/>
            <a:ext cx="3764950" cy="159739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 Представляет собой главный финансовый документ страны (региона, муниципалитета, поселения), утверждаемый органом законодательной власти соответствующего уровня управления</a:t>
            </a:r>
          </a:p>
          <a:p>
            <a:pPr marL="0" indent="0">
              <a:buNone/>
            </a:pP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3"/>
          <p:cNvSpPr>
            <a:spLocks noGrp="1"/>
          </p:cNvSpPr>
          <p:nvPr/>
        </p:nvSpPr>
        <p:spPr>
          <a:xfrm>
            <a:off x="5508104" y="647729"/>
            <a:ext cx="3812230" cy="1947581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трансферты, предоставляемые на безвозмездной и безвозвратной основе без установления направлений и (или) условий их использования</a:t>
            </a:r>
          </a:p>
          <a:p>
            <a:pPr marL="0" indent="0">
              <a:buNone/>
            </a:pPr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трансферты, предоставляемые на безвозмездной и безвозвратной основе в целях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расходов на решение вопросов местного значения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-4805" y="2245122"/>
            <a:ext cx="490720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 из бюджета денежные средства, за исключением средств, являющихся источниками финансирования дефицита бюджета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БЮДЖЕТА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доходов бюджета над его расходами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расходов бюджета над его доходами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принципов бюджетной системы Российской Федерации, означающий, что объем предусмотренных бюджетом расходов должен соответствовать суммарному объему доходов бюджета и поступлений источников финансирования его дефицита, уменьшенных на суммы выплат из бюджета, связанных с источниками финансирования дефицита бюджета и изменением остатков на счетах по учету средств бюджетов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средства, привлекаемые в бюджет для покрытия дефицита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Средства, предоставляемые одним бюджетом бюджетной системы Российской Федерации другому бюджету бюджетной системы Российской Федерации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04653" y="2522120"/>
            <a:ext cx="435597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трансферты, предоставляемые на безвозмездной и безвозвратной основе в целях обеспечения исполнения отдельных государственных полномочий, переданных органам местного самоуправления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 ПРОГРАММА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 муниципального образования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ИНИЦИАТИВНОЕ БЮДЖЕТИРОВАНИЕ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основанных на гражданской инициативе практик по решению социально-экономических задач при непосредственном участии граждан в определении и выборе объектов расходования бюджетных средств, а также последующем контроле за реализацией проектов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МОЛОДЕЖНЫЙ БЮДЖЕТ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мероприятий, направленных на обеспечение участия учащихся 9-11 классов образовательных учреждений системы общего образования Советского района Курской области в решении вопросов местного значения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>
            <a:off x="4689138" y="2644656"/>
            <a:ext cx="121450" cy="4213344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6722470" y="-1790431"/>
            <a:ext cx="647727" cy="4228591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8148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NChernova\Desktop\социальная-концепция-вектора-сети-и-сыгранности-1274808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342" y="5505880"/>
            <a:ext cx="5191497" cy="129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15405" y="81549"/>
            <a:ext cx="6696744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муниципального района по муниципальным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программам на 2024 год (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30596" y="1055292"/>
            <a:ext cx="9113404" cy="5231062"/>
            <a:chOff x="-33869" y="1019297"/>
            <a:chExt cx="9090200" cy="5231062"/>
          </a:xfrm>
          <a:effectLst/>
        </p:grpSpPr>
        <p:sp>
          <p:nvSpPr>
            <p:cNvPr id="6" name="Прямоугольник 69"/>
            <p:cNvSpPr>
              <a:spLocks noChangeArrowheads="1"/>
            </p:cNvSpPr>
            <p:nvPr/>
          </p:nvSpPr>
          <p:spPr bwMode="auto">
            <a:xfrm>
              <a:off x="357312" y="3723531"/>
              <a:ext cx="3571875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 sz="1200" dirty="0"/>
            </a:p>
          </p:txBody>
        </p:sp>
        <p:sp>
          <p:nvSpPr>
            <p:cNvPr id="7" name="AutoShape 91"/>
            <p:cNvSpPr>
              <a:spLocks noChangeArrowheads="1"/>
            </p:cNvSpPr>
            <p:nvPr/>
          </p:nvSpPr>
          <p:spPr bwMode="auto">
            <a:xfrm>
              <a:off x="-21230" y="1381295"/>
              <a:ext cx="4320480" cy="504056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1200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2. </a:t>
              </a:r>
              <a:r>
                <a:rPr lang="ru-RU" sz="1100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«Социальная поддержка граждан в </a:t>
              </a:r>
            </a:p>
            <a:p>
              <a:pPr algn="ctr">
                <a:defRPr/>
              </a:pPr>
              <a:r>
                <a:rPr lang="ru-RU" sz="1100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Советском районе Курской области» </a:t>
              </a:r>
              <a:r>
                <a:rPr lang="ru-RU" sz="1200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sz="11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28 889,0</a:t>
              </a:r>
            </a:p>
          </p:txBody>
        </p:sp>
        <p:sp>
          <p:nvSpPr>
            <p:cNvPr id="8" name="AutoShape 93"/>
            <p:cNvSpPr>
              <a:spLocks noChangeArrowheads="1"/>
            </p:cNvSpPr>
            <p:nvPr/>
          </p:nvSpPr>
          <p:spPr bwMode="auto">
            <a:xfrm>
              <a:off x="-21954" y="2287968"/>
              <a:ext cx="4320480" cy="71552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anchor="ctr"/>
            <a:lstStyle/>
            <a:p>
              <a:pPr algn="ctr">
                <a:defRPr/>
              </a:pPr>
              <a:r>
                <a:rPr lang="ru-RU" sz="1100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4. «Управление муниципальным имуществом и земельными ресурсами»  – </a:t>
              </a:r>
              <a:r>
                <a:rPr lang="ru-RU" sz="11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0,0</a:t>
              </a:r>
            </a:p>
          </p:txBody>
        </p:sp>
        <p:sp>
          <p:nvSpPr>
            <p:cNvPr id="9" name="AutoShape 97"/>
            <p:cNvSpPr>
              <a:spLocks noChangeArrowheads="1"/>
            </p:cNvSpPr>
            <p:nvPr/>
          </p:nvSpPr>
          <p:spPr bwMode="auto">
            <a:xfrm>
              <a:off x="-8547" y="1838892"/>
              <a:ext cx="4320480" cy="504056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ru-RU" sz="1100" b="1" dirty="0">
                  <a:solidFill>
                    <a:srgbClr val="8E343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3. «Развитие образования в Советском районе Курской области» – </a:t>
              </a:r>
              <a:r>
                <a:rPr lang="ru-RU" sz="11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453 910,0</a:t>
              </a:r>
            </a:p>
          </p:txBody>
        </p:sp>
        <p:sp>
          <p:nvSpPr>
            <p:cNvPr id="10" name="AutoShape 99"/>
            <p:cNvSpPr>
              <a:spLocks noChangeArrowheads="1"/>
            </p:cNvSpPr>
            <p:nvPr/>
          </p:nvSpPr>
          <p:spPr bwMode="auto">
            <a:xfrm>
              <a:off x="-9272" y="3626977"/>
              <a:ext cx="4307798" cy="504056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anchor="ctr"/>
            <a:lstStyle/>
            <a:p>
              <a:pPr algn="ctr">
                <a:defRPr/>
              </a:pPr>
              <a:r>
                <a:rPr lang="ru-RU" sz="1100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6. «Охрана окружающей среды в Советском районе Курской области» - </a:t>
              </a:r>
              <a:r>
                <a:rPr lang="ru-RU" sz="11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0,0</a:t>
              </a:r>
            </a:p>
          </p:txBody>
        </p:sp>
        <p:sp>
          <p:nvSpPr>
            <p:cNvPr id="11" name="AutoShape 100"/>
            <p:cNvSpPr>
              <a:spLocks noChangeArrowheads="1"/>
            </p:cNvSpPr>
            <p:nvPr/>
          </p:nvSpPr>
          <p:spPr bwMode="auto">
            <a:xfrm>
              <a:off x="-21625" y="2800545"/>
              <a:ext cx="4320480" cy="864096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ru-RU" sz="1100" b="1" dirty="0">
                  <a:solidFill>
                    <a:srgbClr val="8E343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5. «Энергосбережение и повышение энергетической эффективности в Советском районе Курской области» - </a:t>
              </a:r>
              <a:r>
                <a:rPr lang="ru-RU" sz="11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0,0</a:t>
              </a:r>
            </a:p>
          </p:txBody>
        </p:sp>
        <p:sp>
          <p:nvSpPr>
            <p:cNvPr id="12" name="AutoShape 102"/>
            <p:cNvSpPr>
              <a:spLocks noChangeArrowheads="1"/>
            </p:cNvSpPr>
            <p:nvPr/>
          </p:nvSpPr>
          <p:spPr bwMode="auto">
            <a:xfrm>
              <a:off x="4623108" y="1019297"/>
              <a:ext cx="4392166" cy="642942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anchor="ctr"/>
            <a:lstStyle/>
            <a:p>
              <a:pPr algn="ctr">
                <a:defRPr/>
              </a:pPr>
              <a:r>
                <a:rPr lang="ru-RU" sz="1100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10. «Сохранение и развитие архивного дела в Советском районе Курской области»-  </a:t>
              </a:r>
              <a:r>
                <a:rPr lang="ru-RU" sz="11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1 022,0</a:t>
              </a:r>
            </a:p>
          </p:txBody>
        </p:sp>
        <p:sp>
          <p:nvSpPr>
            <p:cNvPr id="13" name="AutoShape 104"/>
            <p:cNvSpPr>
              <a:spLocks noChangeArrowheads="1"/>
            </p:cNvSpPr>
            <p:nvPr/>
          </p:nvSpPr>
          <p:spPr bwMode="auto">
            <a:xfrm>
              <a:off x="4611426" y="2328313"/>
              <a:ext cx="4392166" cy="432048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anchor="ctr"/>
            <a:lstStyle/>
            <a:p>
              <a:pPr algn="ctr">
                <a:defRPr/>
              </a:pPr>
              <a:r>
                <a:rPr lang="ru-RU" sz="1100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12. «Профилактика правонарушений в Советском районе Курской области» </a:t>
              </a:r>
              <a:r>
                <a:rPr lang="ru-RU" sz="11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- 525,0</a:t>
              </a:r>
            </a:p>
          </p:txBody>
        </p:sp>
        <p:sp>
          <p:nvSpPr>
            <p:cNvPr id="14" name="AutoShape 107"/>
            <p:cNvSpPr>
              <a:spLocks noChangeArrowheads="1"/>
            </p:cNvSpPr>
            <p:nvPr/>
          </p:nvSpPr>
          <p:spPr bwMode="auto">
            <a:xfrm>
              <a:off x="1974" y="4792358"/>
              <a:ext cx="4320480" cy="864096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anchor="ctr"/>
            <a:lstStyle/>
            <a:p>
              <a:pPr algn="ctr">
                <a:defRPr/>
              </a:pPr>
              <a:r>
                <a:rPr lang="ru-RU" sz="1100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8. «Повышение эффективности работы с молодежью, организация отдыха и оздоровления детей, молодежи, развитие физической культуры и спорта в Советском районе Курской области» – 3 208</a:t>
              </a:r>
              <a:r>
                <a:rPr lang="ru-RU" sz="11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,0</a:t>
              </a:r>
            </a:p>
          </p:txBody>
        </p:sp>
        <p:sp>
          <p:nvSpPr>
            <p:cNvPr id="15" name="AutoShape 109"/>
            <p:cNvSpPr>
              <a:spLocks noChangeArrowheads="1"/>
            </p:cNvSpPr>
            <p:nvPr/>
          </p:nvSpPr>
          <p:spPr bwMode="auto">
            <a:xfrm>
              <a:off x="4611426" y="3435018"/>
              <a:ext cx="4407778" cy="588082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anchor="ctr"/>
            <a:lstStyle/>
            <a:p>
              <a:pPr algn="ctr">
                <a:defRPr/>
              </a:pPr>
              <a:r>
                <a:rPr lang="ru-RU" sz="1100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14. «Создание условий для эффективного и ответственного управления муниципальными финансами, муниципальным долгом и повышения устойчивости бюджетов Советского района Курской области» - </a:t>
              </a:r>
              <a:r>
                <a:rPr lang="ru-RU" sz="11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14 483,0</a:t>
              </a:r>
            </a:p>
          </p:txBody>
        </p:sp>
        <p:sp>
          <p:nvSpPr>
            <p:cNvPr id="16" name="AutoShape 113"/>
            <p:cNvSpPr>
              <a:spLocks noChangeArrowheads="1"/>
            </p:cNvSpPr>
            <p:nvPr/>
          </p:nvSpPr>
          <p:spPr bwMode="auto">
            <a:xfrm>
              <a:off x="4663843" y="4445975"/>
              <a:ext cx="4392488" cy="497786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anchor="ctr"/>
            <a:lstStyle/>
            <a:p>
              <a:pPr algn="ctr">
                <a:defRPr/>
              </a:pPr>
              <a:r>
                <a:rPr lang="ru-RU" sz="1100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17. «Содействие занятости населения Советского района Курской области»– </a:t>
              </a:r>
              <a:r>
                <a:rPr lang="ru-RU" sz="11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622,0</a:t>
              </a:r>
            </a:p>
          </p:txBody>
        </p:sp>
        <p:sp>
          <p:nvSpPr>
            <p:cNvPr id="17" name="AutoShape 95"/>
            <p:cNvSpPr>
              <a:spLocks noChangeArrowheads="1"/>
            </p:cNvSpPr>
            <p:nvPr/>
          </p:nvSpPr>
          <p:spPr bwMode="auto">
            <a:xfrm>
              <a:off x="1884" y="4044219"/>
              <a:ext cx="4335982" cy="826260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ru-RU" sz="1100" b="1" dirty="0">
                  <a:solidFill>
                    <a:srgbClr val="8E343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7. «Обеспечение доступным и комфортным  жильем и коммунальными услугами граждан в Советском районе Курской области» - </a:t>
              </a:r>
              <a:r>
                <a:rPr lang="ru-RU" sz="11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3 150,0</a:t>
              </a:r>
            </a:p>
          </p:txBody>
        </p:sp>
        <p:sp>
          <p:nvSpPr>
            <p:cNvPr id="18" name="AutoShape 90"/>
            <p:cNvSpPr>
              <a:spLocks noChangeArrowheads="1"/>
            </p:cNvSpPr>
            <p:nvPr/>
          </p:nvSpPr>
          <p:spPr bwMode="auto">
            <a:xfrm>
              <a:off x="1974" y="1083946"/>
              <a:ext cx="4320480" cy="348989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ru-RU" sz="1100" b="1" dirty="0">
                  <a:solidFill>
                    <a:srgbClr val="8E343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1. «Развитие культуры в Советском районе Курской области»–  </a:t>
              </a:r>
              <a:r>
                <a:rPr lang="ru-RU" sz="11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88 060,0</a:t>
              </a:r>
              <a:endPara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AutoShape 92"/>
            <p:cNvSpPr>
              <a:spLocks noChangeArrowheads="1"/>
            </p:cNvSpPr>
            <p:nvPr/>
          </p:nvSpPr>
          <p:spPr bwMode="auto">
            <a:xfrm>
              <a:off x="-33869" y="5557663"/>
              <a:ext cx="4392166" cy="692696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ru-RU" sz="1200" b="1" dirty="0">
                  <a:solidFill>
                    <a:srgbClr val="8E343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9. «Развитие муниципальной службы в Советском районе Курской области»- 318</a:t>
              </a:r>
              <a:r>
                <a:rPr lang="ru-RU" sz="12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,0</a:t>
              </a:r>
              <a:endParaRPr lang="ru-RU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AutoShape 96"/>
            <p:cNvSpPr>
              <a:spLocks noChangeArrowheads="1"/>
            </p:cNvSpPr>
            <p:nvPr/>
          </p:nvSpPr>
          <p:spPr bwMode="auto">
            <a:xfrm>
              <a:off x="4607633" y="1520787"/>
              <a:ext cx="4392166" cy="864096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ru-RU" sz="1100" b="1" dirty="0">
                  <a:solidFill>
                    <a:srgbClr val="8E343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11. «Развитие транспортной системы, обеспечение перевозки пассажиров в Советском районе Курской области и безопасности  дорожного движения» - </a:t>
              </a:r>
              <a:r>
                <a:rPr lang="ru-RU" sz="11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16 389,0</a:t>
              </a:r>
            </a:p>
          </p:txBody>
        </p:sp>
        <p:sp>
          <p:nvSpPr>
            <p:cNvPr id="21" name="AutoShape 105"/>
            <p:cNvSpPr>
              <a:spLocks noChangeArrowheads="1"/>
            </p:cNvSpPr>
            <p:nvPr/>
          </p:nvSpPr>
          <p:spPr bwMode="auto">
            <a:xfrm>
              <a:off x="4607496" y="2730199"/>
              <a:ext cx="4392303" cy="675731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ru-RU" sz="1100" b="1" dirty="0">
                  <a:solidFill>
                    <a:srgbClr val="8E343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13. «Защита населения и территории Советского района Курской области от чрезвычайных ситуаций, обеспечение пожарной безопасности и безопасности людей на водных объектах»  - 3 347</a:t>
              </a:r>
              <a:r>
                <a:rPr lang="ru-RU" sz="11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,0</a:t>
              </a:r>
            </a:p>
          </p:txBody>
        </p:sp>
        <p:sp>
          <p:nvSpPr>
            <p:cNvPr id="22" name="AutoShape 108"/>
            <p:cNvSpPr>
              <a:spLocks noChangeArrowheads="1"/>
            </p:cNvSpPr>
            <p:nvPr/>
          </p:nvSpPr>
          <p:spPr bwMode="auto">
            <a:xfrm>
              <a:off x="4651193" y="4088887"/>
              <a:ext cx="4392166" cy="363762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/>
              </a:solidFill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ru-RU" sz="1100" b="1" dirty="0">
                  <a:solidFill>
                    <a:srgbClr val="8E343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21. «Противодействие экстремизму и терроризму в Советском районе Курской области»- </a:t>
              </a:r>
              <a:r>
                <a:rPr lang="ru-RU" sz="11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15,0</a:t>
              </a:r>
            </a:p>
          </p:txBody>
        </p:sp>
        <p:sp>
          <p:nvSpPr>
            <p:cNvPr id="23" name="AutoShape 90"/>
            <p:cNvSpPr>
              <a:spLocks noChangeArrowheads="1"/>
            </p:cNvSpPr>
            <p:nvPr/>
          </p:nvSpPr>
          <p:spPr bwMode="auto">
            <a:xfrm>
              <a:off x="4658774" y="4882199"/>
              <a:ext cx="4392488" cy="452342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ru-RU" sz="1100" b="1" dirty="0">
                  <a:solidFill>
                    <a:srgbClr val="8E343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18. «Градостроительство и инвестиционная деятельность в Советском района Курской области» - 1</a:t>
              </a:r>
              <a:r>
                <a:rPr lang="ru-RU" sz="11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487,0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4339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790" y="3645024"/>
            <a:ext cx="4660578" cy="3107052"/>
          </a:xfrm>
          <a:prstGeom prst="rect">
            <a:avLst/>
          </a:prstGeom>
        </p:spPr>
      </p:pic>
      <p:sp>
        <p:nvSpPr>
          <p:cNvPr id="14" name="Полилиния 13">
            <a:extLst>
              <a:ext uri="{FF2B5EF4-FFF2-40B4-BE49-F238E27FC236}">
                <a16:creationId xmlns:a16="http://schemas.microsoft.com/office/drawing/2014/main" id="{AE5AFC2F-7678-1D47-9A59-A38009AC2C85}"/>
              </a:ext>
            </a:extLst>
          </p:cNvPr>
          <p:cNvSpPr/>
          <p:nvPr/>
        </p:nvSpPr>
        <p:spPr>
          <a:xfrm rot="4446933">
            <a:off x="-1583668" y="2706165"/>
            <a:ext cx="5206357" cy="5206356"/>
          </a:xfrm>
          <a:custGeom>
            <a:avLst/>
            <a:gdLst>
              <a:gd name="connsiteX0" fmla="*/ 5162205 w 5427139"/>
              <a:gd name="connsiteY0" fmla="*/ 264934 h 5427139"/>
              <a:gd name="connsiteX1" fmla="*/ 5427139 w 5427139"/>
              <a:gd name="connsiteY1" fmla="*/ 904541 h 5427139"/>
              <a:gd name="connsiteX2" fmla="*/ 5427139 w 5427139"/>
              <a:gd name="connsiteY2" fmla="*/ 2869091 h 5427139"/>
              <a:gd name="connsiteX3" fmla="*/ 2869091 w 5427139"/>
              <a:gd name="connsiteY3" fmla="*/ 5427139 h 5427139"/>
              <a:gd name="connsiteX4" fmla="*/ 1739677 w 5427139"/>
              <a:gd name="connsiteY4" fmla="*/ 5427139 h 5427139"/>
              <a:gd name="connsiteX5" fmla="*/ 0 w 5427139"/>
              <a:gd name="connsiteY5" fmla="*/ 3687462 h 5427139"/>
              <a:gd name="connsiteX6" fmla="*/ 0 w 5427139"/>
              <a:gd name="connsiteY6" fmla="*/ 904541 h 5427139"/>
              <a:gd name="connsiteX7" fmla="*/ 904541 w 5427139"/>
              <a:gd name="connsiteY7" fmla="*/ 0 h 5427139"/>
              <a:gd name="connsiteX8" fmla="*/ 4522598 w 5427139"/>
              <a:gd name="connsiteY8" fmla="*/ 0 h 5427139"/>
              <a:gd name="connsiteX9" fmla="*/ 5162205 w 5427139"/>
              <a:gd name="connsiteY9" fmla="*/ 264934 h 5427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27139" h="5427139">
                <a:moveTo>
                  <a:pt x="5162205" y="264934"/>
                </a:moveTo>
                <a:cubicBezTo>
                  <a:pt x="5325895" y="428624"/>
                  <a:pt x="5427139" y="654759"/>
                  <a:pt x="5427139" y="904541"/>
                </a:cubicBezTo>
                <a:lnTo>
                  <a:pt x="5427139" y="2869091"/>
                </a:lnTo>
                <a:lnTo>
                  <a:pt x="2869091" y="5427139"/>
                </a:lnTo>
                <a:lnTo>
                  <a:pt x="1739677" y="5427139"/>
                </a:lnTo>
                <a:lnTo>
                  <a:pt x="0" y="3687462"/>
                </a:lnTo>
                <a:lnTo>
                  <a:pt x="0" y="904541"/>
                </a:lnTo>
                <a:cubicBezTo>
                  <a:pt x="0" y="404977"/>
                  <a:pt x="404977" y="0"/>
                  <a:pt x="904541" y="0"/>
                </a:cubicBezTo>
                <a:lnTo>
                  <a:pt x="4522598" y="0"/>
                </a:lnTo>
                <a:cubicBezTo>
                  <a:pt x="4772380" y="0"/>
                  <a:pt x="4998515" y="101244"/>
                  <a:pt x="5162205" y="264934"/>
                </a:cubicBezTo>
                <a:close/>
              </a:path>
            </a:pathLst>
          </a:custGeom>
          <a:gradFill>
            <a:gsLst>
              <a:gs pos="0">
                <a:srgbClr val="3399FF"/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10" name="Крест 9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5817999" y="3108742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Крест 10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2771800" y="6171076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Крест 11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179512" y="4539483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Крест 12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8215966" y="1460012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632" y="3805800"/>
            <a:ext cx="4419414" cy="294627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-119632" y="116632"/>
            <a:ext cx="9144000" cy="455098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200"/>
              </a:spcAft>
            </a:pPr>
            <a:r>
              <a:rPr lang="ru-RU" sz="1600" dirty="0">
                <a:solidFill>
                  <a:srgbClr val="000000"/>
                </a:solidFill>
                <a:cs typeface="Arial" pitchFamily="34" charset="0"/>
              </a:rPr>
              <a:t>                 </a:t>
            </a:r>
            <a:r>
              <a:rPr lang="ru-RU" sz="1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бюджета</a:t>
            </a:r>
            <a:r>
              <a:rPr lang="ru-RU" sz="1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муниципального района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о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чередной трехлетний период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осуществлялось исходя из действующего на момент составления бюджета налогового и бюджетного законодательства, а также прогноза социально-экономического развития Советского района Курской области и основных направлений бюджетной и налоговой политики на 2024-2026 годы. </a:t>
            </a:r>
          </a:p>
          <a:p>
            <a:pPr>
              <a:lnSpc>
                <a:spcPct val="115000"/>
              </a:lnSpc>
              <a:spcAft>
                <a:spcPts val="20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Всего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2024 год доходы бюджета района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спрогнозированы в объеме  647 130 тыс. рублей,  в 2025 году – 676 360 тыс. рублей, в  2026 году- 558 509 тыс. рублей. </a:t>
            </a:r>
          </a:p>
          <a:p>
            <a:pPr algn="just"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	</a:t>
            </a:r>
            <a:r>
              <a:rPr lang="ru-RU" sz="1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объема и структуры расходов бюджета муниципального района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 2024 год и на плановый период 2025 и 2026 годов осуществляется исходя из «базовых» объемов бюджетных ассигнований на 2024 и 2025 годы, утвержденных Решением Представительного Собрания Советского района  от 21.12.2022 года № 319 «</a:t>
            </a:r>
            <a:r>
              <a:rPr lang="x-none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 бюджете муниципального района «Советский район» Курской области на  20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23</a:t>
            </a:r>
            <a:r>
              <a:rPr lang="x-none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год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на плановый период 2024 и 2025 годов».</a:t>
            </a:r>
            <a:r>
              <a:rPr lang="ru-RU" sz="1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defRPr/>
            </a:pPr>
            <a:r>
              <a:rPr lang="ru-RU" sz="1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Всего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2024 год расходы бюджета района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спрогнозированы в объеме  673 933 тыс. рублей,  на 2025 год – 673 360  тыс. рублей, на 2026 год - 558 509 тыс. рублей.</a:t>
            </a:r>
            <a:endParaRPr lang="ru-RU" sz="1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	</a:t>
            </a:r>
            <a:r>
              <a:rPr lang="ru-RU" sz="1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лавная задача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 формировании бюджета муниципального района состояла в том, чтобы выполнить </a:t>
            </a:r>
            <a:r>
              <a:rPr lang="ru-RU" sz="1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 социальные обязательства.</a:t>
            </a:r>
          </a:p>
          <a:p>
            <a:pPr algn="just"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	 	</a:t>
            </a:r>
          </a:p>
          <a:p>
            <a:pPr algn="just">
              <a:defRPr/>
            </a:pPr>
            <a:endParaRPr lang="ru-RU" sz="1600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0805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NChernova\Desktop\картинки\pexels-arina-krasnikova-70026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0"/>
            <a:ext cx="37079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A4E90C08-ABDB-2E44-B009-75FDA1362874}"/>
              </a:ext>
            </a:extLst>
          </p:cNvPr>
          <p:cNvSpPr/>
          <p:nvPr/>
        </p:nvSpPr>
        <p:spPr>
          <a:xfrm>
            <a:off x="4074059" y="764704"/>
            <a:ext cx="450138" cy="5658958"/>
          </a:xfrm>
          <a:prstGeom prst="roundRect">
            <a:avLst>
              <a:gd name="adj" fmla="val 29433"/>
            </a:avLst>
          </a:prstGeom>
          <a:gradFill>
            <a:gsLst>
              <a:gs pos="0">
                <a:srgbClr val="536FFB"/>
              </a:gs>
              <a:gs pos="100000">
                <a:srgbClr val="D190D8">
                  <a:alpha val="47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олилиния 3">
            <a:extLst>
              <a:ext uri="{FF2B5EF4-FFF2-40B4-BE49-F238E27FC236}">
                <a16:creationId xmlns:a16="http://schemas.microsoft.com/office/drawing/2014/main" id="{4EB11582-DBA2-AD4D-BE72-B65204B3ABB9}"/>
              </a:ext>
            </a:extLst>
          </p:cNvPr>
          <p:cNvSpPr/>
          <p:nvPr/>
        </p:nvSpPr>
        <p:spPr>
          <a:xfrm rot="3880174">
            <a:off x="-187333" y="-1157498"/>
            <a:ext cx="3599544" cy="4772753"/>
          </a:xfrm>
          <a:custGeom>
            <a:avLst/>
            <a:gdLst>
              <a:gd name="connsiteX0" fmla="*/ 0 w 3599544"/>
              <a:gd name="connsiteY0" fmla="*/ 3318416 h 4772753"/>
              <a:gd name="connsiteX1" fmla="*/ 1570765 w 3599544"/>
              <a:gd name="connsiteY1" fmla="*/ 0 h 4772753"/>
              <a:gd name="connsiteX2" fmla="*/ 1662613 w 3599544"/>
              <a:gd name="connsiteY2" fmla="*/ 21049 h 4772753"/>
              <a:gd name="connsiteX3" fmla="*/ 1878581 w 3599544"/>
              <a:gd name="connsiteY3" fmla="*/ 110416 h 4772753"/>
              <a:gd name="connsiteX4" fmla="*/ 1961604 w 3599544"/>
              <a:gd name="connsiteY4" fmla="*/ 164851 h 4772753"/>
              <a:gd name="connsiteX5" fmla="*/ 1964264 w 3599544"/>
              <a:gd name="connsiteY5" fmla="*/ 166269 h 4772753"/>
              <a:gd name="connsiteX6" fmla="*/ 1966349 w 3599544"/>
              <a:gd name="connsiteY6" fmla="*/ 167963 h 4772753"/>
              <a:gd name="connsiteX7" fmla="*/ 2013015 w 3599544"/>
              <a:gd name="connsiteY7" fmla="*/ 198560 h 4772753"/>
              <a:gd name="connsiteX8" fmla="*/ 2068709 w 3599544"/>
              <a:gd name="connsiteY8" fmla="*/ 251106 h 4772753"/>
              <a:gd name="connsiteX9" fmla="*/ 2122169 w 3599544"/>
              <a:gd name="connsiteY9" fmla="*/ 294534 h 4772753"/>
              <a:gd name="connsiteX10" fmla="*/ 2148902 w 3599544"/>
              <a:gd name="connsiteY10" fmla="*/ 326773 h 4772753"/>
              <a:gd name="connsiteX11" fmla="*/ 2168092 w 3599544"/>
              <a:gd name="connsiteY11" fmla="*/ 344876 h 4772753"/>
              <a:gd name="connsiteX12" fmla="*/ 2191745 w 3599544"/>
              <a:gd name="connsiteY12" fmla="*/ 378435 h 4772753"/>
              <a:gd name="connsiteX13" fmla="*/ 2254226 w 3599544"/>
              <a:gd name="connsiteY13" fmla="*/ 453786 h 4772753"/>
              <a:gd name="connsiteX14" fmla="*/ 2283928 w 3599544"/>
              <a:gd name="connsiteY14" fmla="*/ 509231 h 4772753"/>
              <a:gd name="connsiteX15" fmla="*/ 2287274 w 3599544"/>
              <a:gd name="connsiteY15" fmla="*/ 513978 h 4772753"/>
              <a:gd name="connsiteX16" fmla="*/ 2291150 w 3599544"/>
              <a:gd name="connsiteY16" fmla="*/ 522713 h 4772753"/>
              <a:gd name="connsiteX17" fmla="*/ 2354906 w 3599544"/>
              <a:gd name="connsiteY17" fmla="*/ 641725 h 4772753"/>
              <a:gd name="connsiteX18" fmla="*/ 3519739 w 3599544"/>
              <a:gd name="connsiteY18" fmla="*/ 3464832 h 4772753"/>
              <a:gd name="connsiteX19" fmla="*/ 3543292 w 3599544"/>
              <a:gd name="connsiteY19" fmla="*/ 3543509 h 4772753"/>
              <a:gd name="connsiteX20" fmla="*/ 3559307 w 3599544"/>
              <a:gd name="connsiteY20" fmla="*/ 3585418 h 4772753"/>
              <a:gd name="connsiteX21" fmla="*/ 3563885 w 3599544"/>
              <a:gd name="connsiteY21" fmla="*/ 3612309 h 4772753"/>
              <a:gd name="connsiteX22" fmla="*/ 3580881 w 3599544"/>
              <a:gd name="connsiteY22" fmla="*/ 3669085 h 4772753"/>
              <a:gd name="connsiteX23" fmla="*/ 3589203 w 3599544"/>
              <a:gd name="connsiteY23" fmla="*/ 3760935 h 4772753"/>
              <a:gd name="connsiteX24" fmla="*/ 3594043 w 3599544"/>
              <a:gd name="connsiteY24" fmla="*/ 3789362 h 4772753"/>
              <a:gd name="connsiteX25" fmla="*/ 3593455 w 3599544"/>
              <a:gd name="connsiteY25" fmla="*/ 3807880 h 4772753"/>
              <a:gd name="connsiteX26" fmla="*/ 3599544 w 3599544"/>
              <a:gd name="connsiteY26" fmla="*/ 3875121 h 4772753"/>
              <a:gd name="connsiteX27" fmla="*/ 3587802 w 3599544"/>
              <a:gd name="connsiteY27" fmla="*/ 3985535 h 4772753"/>
              <a:gd name="connsiteX28" fmla="*/ 3587266 w 3599544"/>
              <a:gd name="connsiteY28" fmla="*/ 4002463 h 4772753"/>
              <a:gd name="connsiteX29" fmla="*/ 3584975 w 3599544"/>
              <a:gd name="connsiteY29" fmla="*/ 4012117 h 4772753"/>
              <a:gd name="connsiteX30" fmla="*/ 3578030 w 3599544"/>
              <a:gd name="connsiteY30" fmla="*/ 4077419 h 4772753"/>
              <a:gd name="connsiteX31" fmla="*/ 3540877 w 3599544"/>
              <a:gd name="connsiteY31" fmla="*/ 4198159 h 4772753"/>
              <a:gd name="connsiteX32" fmla="*/ 3538087 w 3599544"/>
              <a:gd name="connsiteY32" fmla="*/ 4209921 h 4772753"/>
              <a:gd name="connsiteX33" fmla="*/ 3535605 w 3599544"/>
              <a:gd name="connsiteY33" fmla="*/ 4215289 h 4772753"/>
              <a:gd name="connsiteX34" fmla="*/ 3518634 w 3599544"/>
              <a:gd name="connsiteY34" fmla="*/ 4270442 h 4772753"/>
              <a:gd name="connsiteX35" fmla="*/ 3453922 w 3599544"/>
              <a:gd name="connsiteY35" fmla="*/ 4391876 h 4772753"/>
              <a:gd name="connsiteX36" fmla="*/ 3451235 w 3599544"/>
              <a:gd name="connsiteY36" fmla="*/ 4397688 h 4772753"/>
              <a:gd name="connsiteX37" fmla="*/ 3449713 w 3599544"/>
              <a:gd name="connsiteY37" fmla="*/ 4399778 h 4772753"/>
              <a:gd name="connsiteX38" fmla="*/ 3423654 w 3599544"/>
              <a:gd name="connsiteY38" fmla="*/ 4448673 h 4772753"/>
              <a:gd name="connsiteX39" fmla="*/ 3295388 w 3599544"/>
              <a:gd name="connsiteY39" fmla="*/ 4606580 h 4772753"/>
              <a:gd name="connsiteX40" fmla="*/ 3185781 w 3599544"/>
              <a:gd name="connsiteY40" fmla="*/ 4697469 h 4772753"/>
              <a:gd name="connsiteX41" fmla="*/ 3183503 w 3599544"/>
              <a:gd name="connsiteY41" fmla="*/ 4699589 h 4772753"/>
              <a:gd name="connsiteX42" fmla="*/ 3182393 w 3599544"/>
              <a:gd name="connsiteY42" fmla="*/ 4700279 h 4772753"/>
              <a:gd name="connsiteX43" fmla="*/ 3136137 w 3599544"/>
              <a:gd name="connsiteY43" fmla="*/ 4738637 h 4772753"/>
              <a:gd name="connsiteX44" fmla="*/ 3072450 w 3599544"/>
              <a:gd name="connsiteY44" fmla="*/ 4772753 h 477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599544" h="4772753">
                <a:moveTo>
                  <a:pt x="0" y="3318416"/>
                </a:moveTo>
                <a:lnTo>
                  <a:pt x="1570765" y="0"/>
                </a:lnTo>
                <a:lnTo>
                  <a:pt x="1662613" y="21049"/>
                </a:lnTo>
                <a:cubicBezTo>
                  <a:pt x="1736682" y="42369"/>
                  <a:pt x="1809141" y="72097"/>
                  <a:pt x="1878581" y="110416"/>
                </a:cubicBezTo>
                <a:lnTo>
                  <a:pt x="1961604" y="164851"/>
                </a:lnTo>
                <a:lnTo>
                  <a:pt x="1964264" y="166269"/>
                </a:lnTo>
                <a:lnTo>
                  <a:pt x="1966349" y="167963"/>
                </a:lnTo>
                <a:lnTo>
                  <a:pt x="2013015" y="198560"/>
                </a:lnTo>
                <a:lnTo>
                  <a:pt x="2068709" y="251106"/>
                </a:lnTo>
                <a:lnTo>
                  <a:pt x="2122169" y="294534"/>
                </a:lnTo>
                <a:lnTo>
                  <a:pt x="2148902" y="326773"/>
                </a:lnTo>
                <a:lnTo>
                  <a:pt x="2168092" y="344876"/>
                </a:lnTo>
                <a:lnTo>
                  <a:pt x="2191745" y="378435"/>
                </a:lnTo>
                <a:lnTo>
                  <a:pt x="2254226" y="453786"/>
                </a:lnTo>
                <a:lnTo>
                  <a:pt x="2283928" y="509231"/>
                </a:lnTo>
                <a:lnTo>
                  <a:pt x="2287274" y="513978"/>
                </a:lnTo>
                <a:lnTo>
                  <a:pt x="2291150" y="522713"/>
                </a:lnTo>
                <a:lnTo>
                  <a:pt x="2354906" y="641725"/>
                </a:lnTo>
                <a:lnTo>
                  <a:pt x="3519739" y="3464832"/>
                </a:lnTo>
                <a:lnTo>
                  <a:pt x="3543292" y="3543509"/>
                </a:lnTo>
                <a:lnTo>
                  <a:pt x="3559307" y="3585418"/>
                </a:lnTo>
                <a:lnTo>
                  <a:pt x="3563885" y="3612309"/>
                </a:lnTo>
                <a:lnTo>
                  <a:pt x="3580881" y="3669085"/>
                </a:lnTo>
                <a:lnTo>
                  <a:pt x="3589203" y="3760935"/>
                </a:lnTo>
                <a:lnTo>
                  <a:pt x="3594043" y="3789362"/>
                </a:lnTo>
                <a:lnTo>
                  <a:pt x="3593455" y="3807880"/>
                </a:lnTo>
                <a:lnTo>
                  <a:pt x="3599544" y="3875121"/>
                </a:lnTo>
                <a:lnTo>
                  <a:pt x="3587802" y="3985535"/>
                </a:lnTo>
                <a:lnTo>
                  <a:pt x="3587266" y="4002463"/>
                </a:lnTo>
                <a:lnTo>
                  <a:pt x="3584975" y="4012117"/>
                </a:lnTo>
                <a:lnTo>
                  <a:pt x="3578030" y="4077419"/>
                </a:lnTo>
                <a:lnTo>
                  <a:pt x="3540877" y="4198159"/>
                </a:lnTo>
                <a:lnTo>
                  <a:pt x="3538087" y="4209921"/>
                </a:lnTo>
                <a:lnTo>
                  <a:pt x="3535605" y="4215289"/>
                </a:lnTo>
                <a:lnTo>
                  <a:pt x="3518634" y="4270442"/>
                </a:lnTo>
                <a:lnTo>
                  <a:pt x="3453922" y="4391876"/>
                </a:lnTo>
                <a:lnTo>
                  <a:pt x="3451235" y="4397688"/>
                </a:lnTo>
                <a:lnTo>
                  <a:pt x="3449713" y="4399778"/>
                </a:lnTo>
                <a:lnTo>
                  <a:pt x="3423654" y="4448673"/>
                </a:lnTo>
                <a:cubicBezTo>
                  <a:pt x="3386318" y="4505005"/>
                  <a:pt x="3343436" y="4557948"/>
                  <a:pt x="3295388" y="4606580"/>
                </a:cubicBezTo>
                <a:lnTo>
                  <a:pt x="3185781" y="4697469"/>
                </a:lnTo>
                <a:lnTo>
                  <a:pt x="3183503" y="4699589"/>
                </a:lnTo>
                <a:lnTo>
                  <a:pt x="3182393" y="4700279"/>
                </a:lnTo>
                <a:lnTo>
                  <a:pt x="3136137" y="4738637"/>
                </a:lnTo>
                <a:lnTo>
                  <a:pt x="3072450" y="4772753"/>
                </a:lnTo>
                <a:close/>
              </a:path>
            </a:pathLst>
          </a:custGeom>
          <a:gradFill>
            <a:gsLst>
              <a:gs pos="0">
                <a:srgbClr val="536FFB"/>
              </a:gs>
              <a:gs pos="100000">
                <a:srgbClr val="D190D8">
                  <a:alpha val="58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84" t="320" r="9638" b="253"/>
          <a:stretch/>
        </p:blipFill>
        <p:spPr>
          <a:xfrm>
            <a:off x="4627153" y="0"/>
            <a:ext cx="4516847" cy="6863317"/>
          </a:xfrm>
          <a:prstGeom prst="rect">
            <a:avLst/>
          </a:prstGeom>
        </p:spPr>
      </p:pic>
      <p:sp>
        <p:nvSpPr>
          <p:cNvPr id="5" name="Управляющая кнопка: настраиваемая 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C7AAEEDB-5B07-0C43-A803-8814EA0AE9A4}"/>
              </a:ext>
            </a:extLst>
          </p:cNvPr>
          <p:cNvSpPr/>
          <p:nvPr/>
        </p:nvSpPr>
        <p:spPr>
          <a:xfrm>
            <a:off x="73947" y="1228878"/>
            <a:ext cx="3912349" cy="4504378"/>
          </a:xfrm>
          <a:prstGeom prst="actionButtonBlank">
            <a:avLst/>
          </a:prstGeom>
          <a:solidFill>
            <a:srgbClr val="F7F4F9"/>
          </a:solidFill>
          <a:ln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10800000" flipV="1">
            <a:off x="13896" y="1340768"/>
            <a:ext cx="4032449" cy="4176464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Управление финансов Администрации Советского района 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Курская область, Советский район,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п.Кшенский,ул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Пролетарская, 45 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u="sng" dirty="0">
                <a:latin typeface="Times New Roman" pitchFamily="18" charset="0"/>
                <a:cs typeface="Times New Roman" pitchFamily="18" charset="0"/>
              </a:rPr>
              <a:t>Начальник управления:  </a:t>
            </a:r>
            <a:r>
              <a:rPr lang="ru-RU" sz="2000" u="sng" dirty="0" err="1">
                <a:latin typeface="Times New Roman" pitchFamily="18" charset="0"/>
                <a:cs typeface="Times New Roman" pitchFamily="18" charset="0"/>
              </a:rPr>
              <a:t>Трубникова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Наталья Владимировна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факс 8 /47158/2-14-44</a:t>
            </a:r>
            <a:br>
              <a:rPr lang="en-US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e-mail: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sovuprfin@bk,ru</a:t>
            </a:r>
            <a:br>
              <a:rPr lang="en-US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часы работы: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пт. 8:00-13:00; 14:00-17:00</a:t>
            </a:r>
          </a:p>
        </p:txBody>
      </p:sp>
    </p:spTree>
    <p:extLst>
      <p:ext uri="{BB962C8B-B14F-4D97-AF65-F5344CB8AC3E}">
        <p14:creationId xmlns:p14="http://schemas.microsoft.com/office/powerpoint/2010/main" val="1889523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10800000">
            <a:off x="8524995" y="0"/>
            <a:ext cx="647728" cy="4440327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619672" y="242190"/>
            <a:ext cx="583264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 район Курской области</a:t>
            </a:r>
            <a:r>
              <a:rPr lang="ru-RU" b="1" dirty="0"/>
              <a:t> 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006834" y="933198"/>
            <a:ext cx="7991591" cy="3277820"/>
          </a:xfrm>
          <a:prstGeom prst="rect">
            <a:avLst/>
          </a:prstGeom>
          <a:solidFill>
            <a:srgbClr val="D8D2FC"/>
          </a:solidFill>
        </p:spPr>
        <p:txBody>
          <a:bodyPr wrap="square" rtlCol="0">
            <a:spAutoFit/>
          </a:bodyPr>
          <a:lstStyle/>
          <a:p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Сове́тский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Административно-территориальное деление Курской области"/>
              </a:rPr>
              <a:t>административно-территориальная единица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Районы России"/>
              </a:rPr>
              <a:t>район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Муниципальное образование"/>
              </a:rPr>
              <a:t>муниципальное образование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Муниципальный район"/>
              </a:rPr>
              <a:t>муниципальный район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на северо-востоке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Курская область"/>
              </a:rPr>
              <a:t>Курской области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8" tooltip="Россия"/>
              </a:rPr>
              <a:t>России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Посёлок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городского типа Кшенский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района 1150 км². Район граничит с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Черемисиновским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Тимским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Горшеченским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Касторенским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районами Курской области, также с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Воловским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районом Липецкой области 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Должанским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районом Орловской области.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Численность населения Советского района на 01.01.2023 г. – 15 901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человек.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районе имеется 47 клубных учреждений, школа искусств, 36 библиотек.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Через район проходит железнодорожная линия «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9" tooltip="Курск"/>
              </a:rPr>
              <a:t>Курск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 tooltip="Касторная"/>
              </a:rPr>
              <a:t>Касторная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 ветка «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1" tooltip="Мармыжи (Советский район)"/>
              </a:rPr>
              <a:t>Мармыжи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 tooltip="Верховье (Орловская область)"/>
              </a:rPr>
              <a:t>Верховье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Курско-Орловского отделения 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 tooltip="Московская железная дорога"/>
              </a:rPr>
              <a:t>Московской железной дороги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федеральная дорога 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4" tooltip="Р298 (автодорога)"/>
              </a:rPr>
              <a:t>Р298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 является основным видом деятельности.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Советском районе 118 населённых пунктов, в том числе один городской (рабочий посёлок) и 117 сельских населённых пунктов</a:t>
            </a:r>
          </a:p>
          <a:p>
            <a:endParaRPr lang="ru-RU" sz="11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95" y="94332"/>
            <a:ext cx="790163" cy="1013029"/>
          </a:xfrm>
          <a:prstGeom prst="rect">
            <a:avLst/>
          </a:prstGeom>
        </p:spPr>
      </p:pic>
      <p:sp>
        <p:nvSpPr>
          <p:cNvPr id="15" name="Крест 14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1217878" y="590072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Крест 15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601110" y="2011153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36"/>
          <a:stretch/>
        </p:blipFill>
        <p:spPr>
          <a:xfrm>
            <a:off x="1021722" y="4300503"/>
            <a:ext cx="4355976" cy="2296849"/>
          </a:xfrm>
          <a:prstGeom prst="rect">
            <a:avLst/>
          </a:pr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F49F2518-F1C2-3244-8736-84AEBBD14C4F}"/>
              </a:ext>
            </a:extLst>
          </p:cNvPr>
          <p:cNvSpPr/>
          <p:nvPr/>
        </p:nvSpPr>
        <p:spPr>
          <a:xfrm rot="528836">
            <a:off x="6011730" y="4162540"/>
            <a:ext cx="2684400" cy="2421970"/>
          </a:xfrm>
          <a:prstGeom prst="round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accent3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59959" y="4312087"/>
            <a:ext cx="1658148" cy="215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57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1263891" y="5045428"/>
            <a:ext cx="548680" cy="307646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0439" y="836712"/>
            <a:ext cx="8866824" cy="33855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Советском районе проведена большая работа по  совершенствованию открытости бюджета. Современные информационные технологии, внедренные на территории района, во многом обеспечивают доступность к информации о его исполнении. 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 Начиная с 2014 года все финансовые органы страны начали составлять на регулярной основе отдельный аналитический документ «Бюджет для граждан», который должен содержать основные положения  решения о бюджете и отчета о его исполнении в доступной и понятной форме.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	По своей сути бюджет для граждан - это упрощенная версия бюджетного документа, которая использует доступные форматы, чтобы облегчить для граждан понимание бюджета, объяснить им планы и действия Администрации Советского района во время бюджетного года и показать формы их возможного взаимодействия с гражданином района   по вопросам расходования общественных финансов. 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	Очень надеемся, что «Бюджет для граждан», разработанный Управлением финансов Администрации Советского района, станет доступным источником для повышения финансовой грамотности жителей  и активизации общественного контроля за муниципальными расходами. </a:t>
            </a:r>
          </a:p>
          <a:p>
            <a:pPr algn="just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Рассчитываем, что наша совместная работа будет способствовать развитию прозрачности и открытости бюджета и бюджетного процесса для граждан.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188640"/>
            <a:ext cx="5356787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жители Советского района!</a:t>
            </a:r>
          </a:p>
        </p:txBody>
      </p:sp>
      <p:pic>
        <p:nvPicPr>
          <p:cNvPr id="1026" name="Picture 2" descr="C:\Users\NChernova\Desktop\promotion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463" y="3958046"/>
            <a:ext cx="5900800" cy="2916681"/>
          </a:xfrm>
          <a:prstGeom prst="flowChartManualInpu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Крест 7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2195736" y="4653136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Крест 8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251520" y="6171563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6731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4156499" y="-3500318"/>
            <a:ext cx="830999" cy="820891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4099" name="Picture 3" descr="C:\Users\NChernova\Desktop\11di-2048x9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68248"/>
            <a:ext cx="8496944" cy="268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188641"/>
            <a:ext cx="892797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ВЛИЯНИЯ ГРАЖДАНИНА</a:t>
            </a:r>
          </a:p>
          <a:p>
            <a:pPr algn="ctr"/>
            <a:r>
              <a:rPr lang="ru-RU" sz="2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 СОСТАВ БЮДЖЕТА</a:t>
            </a:r>
          </a:p>
        </p:txBody>
      </p:sp>
      <p:grpSp>
        <p:nvGrpSpPr>
          <p:cNvPr id="23" name="Группа 22"/>
          <p:cNvGrpSpPr/>
          <p:nvPr/>
        </p:nvGrpSpPr>
        <p:grpSpPr>
          <a:xfrm>
            <a:off x="539552" y="1198130"/>
            <a:ext cx="3877385" cy="2791627"/>
            <a:chOff x="632557" y="-981976"/>
            <a:chExt cx="2699900" cy="2680067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13059">
              <a:off x="642473" y="-991892"/>
              <a:ext cx="2680067" cy="2699900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6" name="TextBox 25"/>
            <p:cNvSpPr txBox="1"/>
            <p:nvPr/>
          </p:nvSpPr>
          <p:spPr>
            <a:xfrm>
              <a:off x="1155186" y="-361125"/>
              <a:ext cx="1654640" cy="1713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Публичные слушания по проекту бюджета муниципального района «Советский район» (проходят ежегодно в ноябре)</a:t>
              </a:r>
            </a:p>
            <a:p>
              <a:pPr lvl="0" algn="ctr"/>
              <a:endPara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571492" y="1198130"/>
            <a:ext cx="3877385" cy="2791627"/>
            <a:chOff x="632557" y="-981976"/>
            <a:chExt cx="2699900" cy="2680067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13059">
              <a:off x="642473" y="-991892"/>
              <a:ext cx="2680067" cy="2699900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9" name="TextBox 28"/>
            <p:cNvSpPr txBox="1"/>
            <p:nvPr/>
          </p:nvSpPr>
          <p:spPr>
            <a:xfrm>
              <a:off x="1155186" y="-361125"/>
              <a:ext cx="1654640" cy="1867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latin typeface="Times New Roman" pitchFamily="18" charset="0"/>
                  <a:cs typeface="Times New Roman" pitchFamily="18" charset="0"/>
                </a:rPr>
                <a:t>Публичные слушания по отчету об исполнении бюджета муниципального района «Советский район» (проходят ежегодно в апреле)</a:t>
              </a:r>
            </a:p>
            <a:p>
              <a:pPr lvl="0" algn="ctr"/>
              <a:endPara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Крест 29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200119" y="4168248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Крест 30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3275856" y="3508899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Крест 31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7698315" y="2270038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Крест 32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8609150" y="777581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8277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Chernova\Desktop\Image-2-11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732" y="4211913"/>
            <a:ext cx="4784804" cy="310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2786" y="404664"/>
            <a:ext cx="8568952" cy="400110"/>
          </a:xfrm>
          <a:prstGeom prst="rect">
            <a:avLst/>
          </a:prstGeom>
          <a:solidFill>
            <a:srgbClr val="D8D2FC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ГРАЖДАН В БЮДЖЕТНОМ ПРОЦЕССЕ</a:t>
            </a:r>
          </a:p>
        </p:txBody>
      </p:sp>
      <p:sp>
        <p:nvSpPr>
          <p:cNvPr id="6" name="Овал 5"/>
          <p:cNvSpPr/>
          <p:nvPr/>
        </p:nvSpPr>
        <p:spPr>
          <a:xfrm>
            <a:off x="475251" y="924570"/>
            <a:ext cx="648072" cy="648072"/>
          </a:xfrm>
          <a:prstGeom prst="ellipse">
            <a:avLst/>
          </a:prstGeom>
          <a:gradFill>
            <a:gsLst>
              <a:gs pos="0">
                <a:srgbClr val="00B0F0"/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11914" y="1086344"/>
            <a:ext cx="7938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ГРАЖДАНИН, как налогоплательщик участвует в формировании доходной части бюджета;</a:t>
            </a:r>
          </a:p>
          <a:p>
            <a:pPr lvl="0" algn="just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68081" y="1671334"/>
            <a:ext cx="648072" cy="648072"/>
          </a:xfrm>
          <a:prstGeom prst="ellipse">
            <a:avLst/>
          </a:prstGeom>
          <a:gradFill>
            <a:gsLst>
              <a:gs pos="0">
                <a:srgbClr val="00B0F0"/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11914" y="1773557"/>
            <a:ext cx="79388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ГРАЖДАНИН, как получатель социальных гарантий получает социальные гарантии (образование, жилищно-коммунальное хозяйство, культура, физическая культура и спорт, молодежная политика, социальные льготы и другие направления социальных гарантий населению) – расходная часть бюджета.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2786" y="2781681"/>
            <a:ext cx="8568952" cy="1384995"/>
          </a:xfrm>
          <a:prstGeom prst="rect">
            <a:avLst/>
          </a:prstGeom>
          <a:solidFill>
            <a:srgbClr val="D8D2FC"/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</a:p>
          <a:p>
            <a:pPr lvl="0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- это план доходов и расходов. </a:t>
            </a:r>
          </a:p>
          <a:p>
            <a:pPr lvl="0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житель муниципального района является участником формирования этого плана, с одной стороны как налогоплательщик, наполняя доходы бюджета, с другой – он получает часть расходов как потребитель общественных услуг. 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-105411" y="4296313"/>
            <a:ext cx="3196293" cy="2547827"/>
            <a:chOff x="3330418" y="2408106"/>
            <a:chExt cx="2506806" cy="2536498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29539">
              <a:off x="3330418" y="2408106"/>
              <a:ext cx="2506806" cy="2536498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1" name="TextBox 20"/>
            <p:cNvSpPr txBox="1"/>
            <p:nvPr/>
          </p:nvSpPr>
          <p:spPr>
            <a:xfrm>
              <a:off x="3609403" y="3028334"/>
              <a:ext cx="1948834" cy="184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это поступающие в бюджет денежные средства (налоги юридических и физических лиц, доходы от использования имущества, административные платежи и сборы, безвозмездные поступления)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971600" y="4518280"/>
            <a:ext cx="1042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Impact" pitchFamily="34" charset="0"/>
                <a:cs typeface="Arial" pitchFamily="34" charset="0"/>
              </a:rPr>
              <a:t>ДОХОДЫ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2196970" y="4120604"/>
            <a:ext cx="3152848" cy="2582433"/>
            <a:chOff x="3354880" y="2309676"/>
            <a:chExt cx="2677067" cy="2708776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29539">
              <a:off x="3354880" y="2309676"/>
              <a:ext cx="2677067" cy="2708776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8" name="TextBox 27"/>
            <p:cNvSpPr txBox="1"/>
            <p:nvPr/>
          </p:nvSpPr>
          <p:spPr>
            <a:xfrm>
              <a:off x="3716151" y="2867571"/>
              <a:ext cx="1954524" cy="1840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это выплачиваемые из бюджета денежные средства на:</a:t>
              </a:r>
            </a:p>
            <a:p>
              <a:pPr algn="ctr">
                <a:defRPr/>
              </a:pP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содержание муниципальных учреждений (образование, культура, молодежная политика, физическая культура и спорт и другие), социальные выплаты населению, капитальное строительство и другие расходы</a:t>
              </a: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3286938" y="4342478"/>
            <a:ext cx="11256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Impact" pitchFamily="34" charset="0"/>
              </a:rPr>
              <a:t>РАСХОДЫ</a:t>
            </a:r>
          </a:p>
        </p:txBody>
      </p:sp>
    </p:spTree>
    <p:extLst>
      <p:ext uri="{BB962C8B-B14F-4D97-AF65-F5344CB8AC3E}">
        <p14:creationId xmlns:p14="http://schemas.microsoft.com/office/powerpoint/2010/main" val="2903272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1263891" y="5045428"/>
            <a:ext cx="548680" cy="307646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71785" y="188640"/>
            <a:ext cx="5116657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составления бюджета района</a:t>
            </a:r>
          </a:p>
        </p:txBody>
      </p:sp>
      <p:sp>
        <p:nvSpPr>
          <p:cNvPr id="8" name="AutoShape 13"/>
          <p:cNvSpPr>
            <a:spLocks noChangeArrowheads="1"/>
          </p:cNvSpPr>
          <p:nvPr/>
        </p:nvSpPr>
        <p:spPr bwMode="auto">
          <a:xfrm>
            <a:off x="683568" y="1052736"/>
            <a:ext cx="1728787" cy="2303339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Бюджетное послание Президента Российской Федерации</a:t>
            </a:r>
          </a:p>
        </p:txBody>
      </p:sp>
      <p:sp>
        <p:nvSpPr>
          <p:cNvPr id="9" name="AutoShape 14"/>
          <p:cNvSpPr>
            <a:spLocks noChangeArrowheads="1"/>
          </p:cNvSpPr>
          <p:nvPr/>
        </p:nvSpPr>
        <p:spPr bwMode="auto">
          <a:xfrm>
            <a:off x="2699792" y="1052736"/>
            <a:ext cx="1871662" cy="2303339"/>
          </a:xfrm>
          <a:prstGeom prst="downArrowCallout">
            <a:avLst>
              <a:gd name="adj1" fmla="val 25000"/>
              <a:gd name="adj2" fmla="val 25000"/>
              <a:gd name="adj3" fmla="val 20708"/>
              <a:gd name="adj4" fmla="val 6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Прогноз социально-экономического развития </a:t>
            </a: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6732241" y="1052736"/>
            <a:ext cx="1800200" cy="2304000"/>
          </a:xfrm>
          <a:prstGeom prst="downArrowCallout">
            <a:avLst>
              <a:gd name="adj1" fmla="val 25000"/>
              <a:gd name="adj2" fmla="val 25000"/>
              <a:gd name="adj3" fmla="val 22434"/>
              <a:gd name="adj4" fmla="val 6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Муниципальные программы муниципального района</a:t>
            </a: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4788024" y="1052736"/>
            <a:ext cx="1728787" cy="2303339"/>
          </a:xfrm>
          <a:prstGeom prst="downArrowCallout">
            <a:avLst>
              <a:gd name="adj1" fmla="val 25000"/>
              <a:gd name="adj2" fmla="val 25000"/>
              <a:gd name="adj3" fmla="val 22434"/>
              <a:gd name="adj4" fmla="val 6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791616" y="3619285"/>
            <a:ext cx="7559675" cy="584775"/>
          </a:xfrm>
          <a:prstGeom prst="rect">
            <a:avLst/>
          </a:prstGeom>
          <a:ln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Составление бюджета района</a:t>
            </a:r>
          </a:p>
        </p:txBody>
      </p:sp>
      <p:sp>
        <p:nvSpPr>
          <p:cNvPr id="13" name="Полилиния 12">
            <a:extLst>
              <a:ext uri="{FF2B5EF4-FFF2-40B4-BE49-F238E27FC236}">
                <a16:creationId xmlns:a16="http://schemas.microsoft.com/office/drawing/2014/main" id="{DD4EC6F6-1BB8-3D42-825D-1964EB378092}"/>
              </a:ext>
            </a:extLst>
          </p:cNvPr>
          <p:cNvSpPr/>
          <p:nvPr/>
        </p:nvSpPr>
        <p:spPr>
          <a:xfrm rot="16711441">
            <a:off x="6002281" y="3855387"/>
            <a:ext cx="2245813" cy="4480640"/>
          </a:xfrm>
          <a:custGeom>
            <a:avLst/>
            <a:gdLst>
              <a:gd name="connsiteX0" fmla="*/ 760675 w 2885169"/>
              <a:gd name="connsiteY0" fmla="*/ 5246016 h 5246016"/>
              <a:gd name="connsiteX1" fmla="*/ 0 w 2885169"/>
              <a:gd name="connsiteY1" fmla="*/ 0 h 5246016"/>
              <a:gd name="connsiteX2" fmla="*/ 2247114 w 2885169"/>
              <a:gd name="connsiteY2" fmla="*/ 0 h 5246016"/>
              <a:gd name="connsiteX3" fmla="*/ 2885169 w 2885169"/>
              <a:gd name="connsiteY3" fmla="*/ 638055 h 5246016"/>
              <a:gd name="connsiteX4" fmla="*/ 2885169 w 2885169"/>
              <a:gd name="connsiteY4" fmla="*/ 4769165 h 5246016"/>
              <a:gd name="connsiteX5" fmla="*/ 2872206 w 2885169"/>
              <a:gd name="connsiteY5" fmla="*/ 4897755 h 5246016"/>
              <a:gd name="connsiteX6" fmla="*/ 2858525 w 2885169"/>
              <a:gd name="connsiteY6" fmla="*/ 4941827 h 524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5169" h="5246016">
                <a:moveTo>
                  <a:pt x="760675" y="5246016"/>
                </a:moveTo>
                <a:lnTo>
                  <a:pt x="0" y="0"/>
                </a:lnTo>
                <a:lnTo>
                  <a:pt x="2247114" y="0"/>
                </a:lnTo>
                <a:cubicBezTo>
                  <a:pt x="2599502" y="0"/>
                  <a:pt x="2885169" y="285667"/>
                  <a:pt x="2885169" y="638055"/>
                </a:cubicBezTo>
                <a:lnTo>
                  <a:pt x="2885169" y="4769165"/>
                </a:lnTo>
                <a:cubicBezTo>
                  <a:pt x="2885169" y="4813213"/>
                  <a:pt x="2880706" y="4856219"/>
                  <a:pt x="2872206" y="4897755"/>
                </a:cubicBezTo>
                <a:lnTo>
                  <a:pt x="2858525" y="4941827"/>
                </a:lnTo>
                <a:close/>
              </a:path>
            </a:pathLst>
          </a:custGeom>
          <a:gradFill>
            <a:gsLst>
              <a:gs pos="0">
                <a:srgbClr val="4081D0">
                  <a:alpha val="82000"/>
                </a:srgb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36"/>
          <a:stretch/>
        </p:blipFill>
        <p:spPr>
          <a:xfrm>
            <a:off x="248909" y="4548530"/>
            <a:ext cx="4179072" cy="22035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Picture 2" descr="http://www.mv.org.ua/imn/2012/b139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466609"/>
            <a:ext cx="3528392" cy="2365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Крест 17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2091628" y="103092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Крест 18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683568" y="3032758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Крест 19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8820472" y="408248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95" y="94333"/>
            <a:ext cx="664953" cy="85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20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C:\Users\NChernova\Desktop\unnam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30" y="369416"/>
            <a:ext cx="3013596" cy="301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1263891" y="5045428"/>
            <a:ext cx="548680" cy="307646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91579" y="188640"/>
            <a:ext cx="4077078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и Дефицит – это…</a:t>
            </a:r>
          </a:p>
        </p:txBody>
      </p:sp>
      <p:pic>
        <p:nvPicPr>
          <p:cNvPr id="15" name="Picture 2" descr="http://www.adzinstva.by/wp-content/uploads/2012/12/0_7e8ac_c112dbaf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36928" y="632009"/>
            <a:ext cx="3456384" cy="333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utoShape 2" descr="Знак зодиака весы, золото, …» — создано в Шедевруме"/>
          <p:cNvSpPr>
            <a:spLocks noChangeAspect="1" noChangeArrowheads="1"/>
          </p:cNvSpPr>
          <p:nvPr/>
        </p:nvSpPr>
        <p:spPr bwMode="auto">
          <a:xfrm>
            <a:off x="155574" y="-144463"/>
            <a:ext cx="2493335" cy="249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3082148" y="2602961"/>
            <a:ext cx="1008112" cy="992722"/>
          </a:xfrm>
          <a:prstGeom prst="flowChartConnecto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ДОХОДЫ</a:t>
            </a:r>
          </a:p>
        </p:txBody>
      </p:sp>
      <p:sp>
        <p:nvSpPr>
          <p:cNvPr id="18" name="Блок-схема: узел 17"/>
          <p:cNvSpPr/>
          <p:nvPr/>
        </p:nvSpPr>
        <p:spPr>
          <a:xfrm>
            <a:off x="5171787" y="1626434"/>
            <a:ext cx="1008112" cy="985312"/>
          </a:xfrm>
          <a:prstGeom prst="flowChartConnecto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РАСХОДЫ</a:t>
            </a:r>
          </a:p>
        </p:txBody>
      </p:sp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val="1757220816"/>
              </p:ext>
            </p:extLst>
          </p:nvPr>
        </p:nvGraphicFramePr>
        <p:xfrm>
          <a:off x="323528" y="3288057"/>
          <a:ext cx="8391876" cy="3270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835696" y="3502290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/>
              <a:t>Профицит</a:t>
            </a:r>
            <a:endParaRPr lang="ru-RU" sz="1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330222" y="3470853"/>
            <a:ext cx="1224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Дефицит</a:t>
            </a:r>
          </a:p>
        </p:txBody>
      </p:sp>
      <p:sp>
        <p:nvSpPr>
          <p:cNvPr id="26" name="Крест 25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755576" y="4221088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Крест 26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8100392" y="4221088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Крест 27">
            <a:extLst>
              <a:ext uri="{FF2B5EF4-FFF2-40B4-BE49-F238E27FC236}">
                <a16:creationId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6687918" y="155511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95" y="94333"/>
            <a:ext cx="664953" cy="85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8257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6119</TotalTime>
  <Words>3437</Words>
  <Application>Microsoft Office PowerPoint</Application>
  <PresentationFormat>Экран (4:3)</PresentationFormat>
  <Paragraphs>568</Paragraphs>
  <Slides>32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Arial</vt:lpstr>
      <vt:lpstr>Calibri</vt:lpstr>
      <vt:lpstr>Impact</vt:lpstr>
      <vt:lpstr>Times New Roman</vt:lpstr>
      <vt:lpstr>Wingdings</vt:lpstr>
      <vt:lpstr>Wingdings 2</vt:lpstr>
      <vt:lpstr>Тема Office</vt:lpstr>
      <vt:lpstr>Муниципального района «Советский район» Курской области на 2024года, и на плановый период 2025 и 2026 годов»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Евгения А. Федченко</dc:creator>
  <cp:lastModifiedBy>Иванова ЕА</cp:lastModifiedBy>
  <cp:revision>495</cp:revision>
  <cp:lastPrinted>2023-12-20T11:50:14Z</cp:lastPrinted>
  <dcterms:created xsi:type="dcterms:W3CDTF">2020-10-12T01:31:17Z</dcterms:created>
  <dcterms:modified xsi:type="dcterms:W3CDTF">2023-12-20T12:01:22Z</dcterms:modified>
</cp:coreProperties>
</file>